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7" r:id="rId2"/>
    <p:sldId id="293" r:id="rId3"/>
    <p:sldId id="294" r:id="rId4"/>
    <p:sldId id="258" r:id="rId5"/>
    <p:sldId id="295" r:id="rId6"/>
    <p:sldId id="296" r:id="rId7"/>
    <p:sldId id="297" r:id="rId8"/>
    <p:sldId id="298" r:id="rId9"/>
    <p:sldId id="299" r:id="rId10"/>
    <p:sldId id="300" r:id="rId11"/>
    <p:sldId id="301" r:id="rId12"/>
    <p:sldId id="303" r:id="rId13"/>
    <p:sldId id="302" r:id="rId14"/>
    <p:sldId id="307" r:id="rId15"/>
    <p:sldId id="304" r:id="rId16"/>
    <p:sldId id="305" r:id="rId17"/>
    <p:sldId id="308" r:id="rId18"/>
    <p:sldId id="309" r:id="rId19"/>
    <p:sldId id="310" r:id="rId20"/>
    <p:sldId id="311" r:id="rId21"/>
    <p:sldId id="312" r:id="rId22"/>
    <p:sldId id="313" r:id="rId23"/>
    <p:sldId id="314" r:id="rId24"/>
    <p:sldId id="315" r:id="rId25"/>
    <p:sldId id="316" r:id="rId26"/>
    <p:sldId id="262" r:id="rId27"/>
    <p:sldId id="263" r:id="rId28"/>
    <p:sldId id="264" r:id="rId29"/>
    <p:sldId id="318" r:id="rId30"/>
    <p:sldId id="319" r:id="rId31"/>
    <p:sldId id="320" r:id="rId32"/>
    <p:sldId id="321" r:id="rId33"/>
    <p:sldId id="327" r:id="rId34"/>
    <p:sldId id="322" r:id="rId35"/>
    <p:sldId id="323" r:id="rId36"/>
    <p:sldId id="324" r:id="rId37"/>
    <p:sldId id="325" r:id="rId38"/>
    <p:sldId id="326" r:id="rId39"/>
    <p:sldId id="328" r:id="rId40"/>
    <p:sldId id="271" r:id="rId41"/>
    <p:sldId id="355" r:id="rId42"/>
    <p:sldId id="358" r:id="rId43"/>
    <p:sldId id="359" r:id="rId44"/>
    <p:sldId id="390" r:id="rId45"/>
    <p:sldId id="270" r:id="rId46"/>
    <p:sldId id="391" r:id="rId47"/>
    <p:sldId id="392" r:id="rId48"/>
    <p:sldId id="393" r:id="rId49"/>
    <p:sldId id="394" r:id="rId50"/>
    <p:sldId id="395" r:id="rId51"/>
    <p:sldId id="396" r:id="rId52"/>
    <p:sldId id="397" r:id="rId53"/>
    <p:sldId id="368" r:id="rId54"/>
    <p:sldId id="362" r:id="rId55"/>
    <p:sldId id="398" r:id="rId56"/>
    <p:sldId id="275" r:id="rId57"/>
    <p:sldId id="383" r:id="rId58"/>
    <p:sldId id="399" r:id="rId59"/>
    <p:sldId id="276" r:id="rId60"/>
    <p:sldId id="384" r:id="rId61"/>
    <p:sldId id="385" r:id="rId62"/>
    <p:sldId id="435" r:id="rId63"/>
    <p:sldId id="436" r:id="rId64"/>
    <p:sldId id="277" r:id="rId65"/>
    <p:sldId id="386" r:id="rId66"/>
    <p:sldId id="437" r:id="rId67"/>
    <p:sldId id="387" r:id="rId68"/>
    <p:sldId id="438" r:id="rId69"/>
    <p:sldId id="439" r:id="rId70"/>
    <p:sldId id="414" r:id="rId71"/>
    <p:sldId id="440" r:id="rId72"/>
    <p:sldId id="415" r:id="rId73"/>
    <p:sldId id="422" r:id="rId74"/>
    <p:sldId id="441" r:id="rId75"/>
    <p:sldId id="442" r:id="rId76"/>
    <p:sldId id="443" r:id="rId77"/>
    <p:sldId id="444" r:id="rId78"/>
    <p:sldId id="445" r:id="rId79"/>
    <p:sldId id="446" r:id="rId80"/>
    <p:sldId id="447" r:id="rId81"/>
    <p:sldId id="363" r:id="rId82"/>
    <p:sldId id="448" r:id="rId83"/>
    <p:sldId id="449" r:id="rId84"/>
    <p:sldId id="450" r:id="rId85"/>
    <p:sldId id="457" r:id="rId86"/>
    <p:sldId id="365" r:id="rId87"/>
    <p:sldId id="284" r:id="rId88"/>
    <p:sldId id="451" r:id="rId89"/>
    <p:sldId id="452" r:id="rId90"/>
    <p:sldId id="366" r:id="rId91"/>
    <p:sldId id="453" r:id="rId92"/>
    <p:sldId id="458" r:id="rId93"/>
    <p:sldId id="400" r:id="rId94"/>
    <p:sldId id="454" r:id="rId95"/>
    <p:sldId id="459" r:id="rId96"/>
    <p:sldId id="460" r:id="rId97"/>
    <p:sldId id="461" r:id="rId98"/>
    <p:sldId id="462" r:id="rId99"/>
    <p:sldId id="463" r:id="rId100"/>
    <p:sldId id="464" r:id="rId101"/>
    <p:sldId id="465" r:id="rId102"/>
    <p:sldId id="466" r:id="rId103"/>
    <p:sldId id="467" r:id="rId104"/>
    <p:sldId id="468" r:id="rId105"/>
    <p:sldId id="469" r:id="rId106"/>
    <p:sldId id="470" r:id="rId107"/>
    <p:sldId id="471" r:id="rId108"/>
    <p:sldId id="472" r:id="rId109"/>
    <p:sldId id="473" r:id="rId110"/>
    <p:sldId id="474" r:id="rId111"/>
    <p:sldId id="475" r:id="rId112"/>
    <p:sldId id="476" r:id="rId113"/>
    <p:sldId id="479" r:id="rId114"/>
    <p:sldId id="480" r:id="rId115"/>
    <p:sldId id="477" r:id="rId116"/>
    <p:sldId id="481" r:id="rId117"/>
    <p:sldId id="482" r:id="rId118"/>
    <p:sldId id="483" r:id="rId119"/>
    <p:sldId id="484" r:id="rId120"/>
    <p:sldId id="485" r:id="rId121"/>
    <p:sldId id="486" r:id="rId122"/>
    <p:sldId id="487" r:id="rId123"/>
    <p:sldId id="488" r:id="rId124"/>
    <p:sldId id="489" r:id="rId125"/>
    <p:sldId id="490" r:id="rId126"/>
    <p:sldId id="491"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55E83-9B77-4EDD-B54B-1D86B052381B}" type="datetimeFigureOut">
              <a:rPr lang="en-IN" smtClean="0"/>
              <a:t>28-12-2023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6A58E-2403-4D6A-9448-F1AB4EDD9544}" type="slidenum">
              <a:rPr lang="en-IN" smtClean="0"/>
              <a:t>‹#›</a:t>
            </a:fld>
            <a:endParaRPr lang="en-IN"/>
          </a:p>
        </p:txBody>
      </p:sp>
    </p:spTree>
    <p:extLst>
      <p:ext uri="{BB962C8B-B14F-4D97-AF65-F5344CB8AC3E}">
        <p14:creationId xmlns:p14="http://schemas.microsoft.com/office/powerpoint/2010/main" val="3466878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 xmlns:a16="http://schemas.microsoft.com/office/drawing/2014/main" id="{5477E572-1F50-97DD-D604-154E0D398237}"/>
              </a:ext>
            </a:extLst>
          </p:cNvPr>
          <p:cNvSpPr>
            <a:spLocks noGrp="1" noChangeArrowheads="1"/>
          </p:cNvSpPr>
          <p:nvPr>
            <p:ph type="sldNum" sz="quarter" idx="5"/>
          </p:nvPr>
        </p:nvSpPr>
        <p:spPr>
          <a:ln/>
        </p:spPr>
        <p:txBody>
          <a:bodyPr/>
          <a:lstStyle/>
          <a:p>
            <a:fld id="{0EA95656-5238-45FF-A7B5-3B37DA79C77C}" type="slidenum">
              <a:rPr lang="en-US" altLang="zh-TW"/>
              <a:pPr/>
              <a:t>26</a:t>
            </a:fld>
            <a:endParaRPr lang="en-US" altLang="zh-TW"/>
          </a:p>
        </p:txBody>
      </p:sp>
      <p:sp>
        <p:nvSpPr>
          <p:cNvPr id="17410" name="Rectangle 2">
            <a:extLst>
              <a:ext uri="{FF2B5EF4-FFF2-40B4-BE49-F238E27FC236}">
                <a16:creationId xmlns="" xmlns:a16="http://schemas.microsoft.com/office/drawing/2014/main" id="{E9BA96F9-583B-2B77-2691-AF5B27903716}"/>
              </a:ext>
            </a:extLst>
          </p:cNvPr>
          <p:cNvSpPr>
            <a:spLocks noChangeArrowheads="1"/>
          </p:cNvSpPr>
          <p:nvPr/>
        </p:nvSpPr>
        <p:spPr bwMode="auto">
          <a:xfrm>
            <a:off x="3776663" y="-1588"/>
            <a:ext cx="2890837" cy="49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1" name="Rectangle 3">
            <a:extLst>
              <a:ext uri="{FF2B5EF4-FFF2-40B4-BE49-F238E27FC236}">
                <a16:creationId xmlns="" xmlns:a16="http://schemas.microsoft.com/office/drawing/2014/main" id="{5A880FC1-CA52-D338-BC76-E1C33F81892B}"/>
              </a:ext>
            </a:extLst>
          </p:cNvPr>
          <p:cNvSpPr>
            <a:spLocks noChangeArrowheads="1"/>
          </p:cNvSpPr>
          <p:nvPr/>
        </p:nvSpPr>
        <p:spPr bwMode="auto">
          <a:xfrm>
            <a:off x="3776663" y="9426575"/>
            <a:ext cx="2890837"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zh-TW" sz="1000" b="0" i="1"/>
              <a:t>7</a:t>
            </a:r>
          </a:p>
        </p:txBody>
      </p:sp>
      <p:sp>
        <p:nvSpPr>
          <p:cNvPr id="17412" name="Rectangle 4">
            <a:extLst>
              <a:ext uri="{FF2B5EF4-FFF2-40B4-BE49-F238E27FC236}">
                <a16:creationId xmlns="" xmlns:a16="http://schemas.microsoft.com/office/drawing/2014/main" id="{647C4438-275E-EC62-1DC3-21708740D229}"/>
              </a:ext>
            </a:extLst>
          </p:cNvPr>
          <p:cNvSpPr>
            <a:spLocks noChangeArrowheads="1"/>
          </p:cNvSpPr>
          <p:nvPr/>
        </p:nvSpPr>
        <p:spPr bwMode="auto">
          <a:xfrm>
            <a:off x="-1588" y="9426575"/>
            <a:ext cx="289083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3" name="Rectangle 5">
            <a:extLst>
              <a:ext uri="{FF2B5EF4-FFF2-40B4-BE49-F238E27FC236}">
                <a16:creationId xmlns="" xmlns:a16="http://schemas.microsoft.com/office/drawing/2014/main" id="{281DC489-0B99-B663-DBB9-88A5E7F3EA65}"/>
              </a:ext>
            </a:extLst>
          </p:cNvPr>
          <p:cNvSpPr>
            <a:spLocks noChangeArrowheads="1"/>
          </p:cNvSpPr>
          <p:nvPr/>
        </p:nvSpPr>
        <p:spPr bwMode="auto">
          <a:xfrm>
            <a:off x="-1588" y="-1588"/>
            <a:ext cx="2890838" cy="49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4" name="Rectangle 6">
            <a:extLst>
              <a:ext uri="{FF2B5EF4-FFF2-40B4-BE49-F238E27FC236}">
                <a16:creationId xmlns="" xmlns:a16="http://schemas.microsoft.com/office/drawing/2014/main" id="{0D73CB26-E249-E9D1-6A6A-4ABE14658577}"/>
              </a:ext>
            </a:extLst>
          </p:cNvPr>
          <p:cNvSpPr>
            <a:spLocks noGrp="1" noRot="1" noChangeAspect="1" noChangeArrowheads="1" noTextEdit="1"/>
          </p:cNvSpPr>
          <p:nvPr>
            <p:ph type="sldImg"/>
          </p:nvPr>
        </p:nvSpPr>
        <p:spPr>
          <a:ln cap="flat"/>
        </p:spPr>
      </p:sp>
      <p:sp>
        <p:nvSpPr>
          <p:cNvPr id="17415" name="Rectangle 7">
            <a:extLst>
              <a:ext uri="{FF2B5EF4-FFF2-40B4-BE49-F238E27FC236}">
                <a16:creationId xmlns="" xmlns:a16="http://schemas.microsoft.com/office/drawing/2014/main" id="{2FDCF319-1776-84F7-1F52-C48A20F0BC59}"/>
              </a:ext>
            </a:extLst>
          </p:cNvPr>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50307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 xmlns:a16="http://schemas.microsoft.com/office/drawing/2014/main" id="{3143D3C1-E084-877E-F130-7A50B2F2151F}"/>
              </a:ext>
            </a:extLst>
          </p:cNvPr>
          <p:cNvSpPr>
            <a:spLocks noGrp="1" noChangeArrowheads="1"/>
          </p:cNvSpPr>
          <p:nvPr>
            <p:ph type="sldNum" sz="quarter" idx="5"/>
          </p:nvPr>
        </p:nvSpPr>
        <p:spPr>
          <a:ln/>
        </p:spPr>
        <p:txBody>
          <a:bodyPr/>
          <a:lstStyle/>
          <a:p>
            <a:fld id="{4909E460-E8C5-42E6-9A67-01135B6C1C7E}" type="slidenum">
              <a:rPr lang="en-US" altLang="zh-TW"/>
              <a:pPr/>
              <a:t>27</a:t>
            </a:fld>
            <a:endParaRPr lang="en-US" altLang="zh-TW"/>
          </a:p>
        </p:txBody>
      </p:sp>
      <p:sp>
        <p:nvSpPr>
          <p:cNvPr id="19458" name="Rectangle 2">
            <a:extLst>
              <a:ext uri="{FF2B5EF4-FFF2-40B4-BE49-F238E27FC236}">
                <a16:creationId xmlns="" xmlns:a16="http://schemas.microsoft.com/office/drawing/2014/main" id="{E944A58C-A135-FF13-60F9-DE6BEEBBB6BF}"/>
              </a:ext>
            </a:extLst>
          </p:cNvPr>
          <p:cNvSpPr>
            <a:spLocks noChangeArrowheads="1"/>
          </p:cNvSpPr>
          <p:nvPr/>
        </p:nvSpPr>
        <p:spPr bwMode="auto">
          <a:xfrm>
            <a:off x="3776663" y="-1588"/>
            <a:ext cx="2890837" cy="49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459" name="Rectangle 3">
            <a:extLst>
              <a:ext uri="{FF2B5EF4-FFF2-40B4-BE49-F238E27FC236}">
                <a16:creationId xmlns="" xmlns:a16="http://schemas.microsoft.com/office/drawing/2014/main" id="{2547D388-FBD3-36CE-5443-F71B5A95FF4E}"/>
              </a:ext>
            </a:extLst>
          </p:cNvPr>
          <p:cNvSpPr>
            <a:spLocks noChangeArrowheads="1"/>
          </p:cNvSpPr>
          <p:nvPr/>
        </p:nvSpPr>
        <p:spPr bwMode="auto">
          <a:xfrm>
            <a:off x="3776663" y="9426575"/>
            <a:ext cx="2890837"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zh-TW" sz="1000" b="0" i="1"/>
              <a:t>8</a:t>
            </a:r>
          </a:p>
        </p:txBody>
      </p:sp>
      <p:sp>
        <p:nvSpPr>
          <p:cNvPr id="19460" name="Rectangle 4">
            <a:extLst>
              <a:ext uri="{FF2B5EF4-FFF2-40B4-BE49-F238E27FC236}">
                <a16:creationId xmlns="" xmlns:a16="http://schemas.microsoft.com/office/drawing/2014/main" id="{27B0CEFE-BF91-11C5-3BAB-8B9F96BC3D35}"/>
              </a:ext>
            </a:extLst>
          </p:cNvPr>
          <p:cNvSpPr>
            <a:spLocks noChangeArrowheads="1"/>
          </p:cNvSpPr>
          <p:nvPr/>
        </p:nvSpPr>
        <p:spPr bwMode="auto">
          <a:xfrm>
            <a:off x="-1588" y="9426575"/>
            <a:ext cx="289083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461" name="Rectangle 5">
            <a:extLst>
              <a:ext uri="{FF2B5EF4-FFF2-40B4-BE49-F238E27FC236}">
                <a16:creationId xmlns="" xmlns:a16="http://schemas.microsoft.com/office/drawing/2014/main" id="{EEAD55A8-C457-A471-E11D-E3E59B8C0F19}"/>
              </a:ext>
            </a:extLst>
          </p:cNvPr>
          <p:cNvSpPr>
            <a:spLocks noChangeArrowheads="1"/>
          </p:cNvSpPr>
          <p:nvPr/>
        </p:nvSpPr>
        <p:spPr bwMode="auto">
          <a:xfrm>
            <a:off x="-1588" y="-1588"/>
            <a:ext cx="2890838" cy="49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462" name="Rectangle 6">
            <a:extLst>
              <a:ext uri="{FF2B5EF4-FFF2-40B4-BE49-F238E27FC236}">
                <a16:creationId xmlns="" xmlns:a16="http://schemas.microsoft.com/office/drawing/2014/main" id="{B1BE06A0-D98B-A67E-FE98-A83A839250A0}"/>
              </a:ext>
            </a:extLst>
          </p:cNvPr>
          <p:cNvSpPr>
            <a:spLocks noGrp="1" noRot="1" noChangeAspect="1" noChangeArrowheads="1" noTextEdit="1"/>
          </p:cNvSpPr>
          <p:nvPr>
            <p:ph type="sldImg"/>
          </p:nvPr>
        </p:nvSpPr>
        <p:spPr>
          <a:ln cap="flat"/>
        </p:spPr>
      </p:sp>
      <p:sp>
        <p:nvSpPr>
          <p:cNvPr id="19463" name="Rectangle 7">
            <a:extLst>
              <a:ext uri="{FF2B5EF4-FFF2-40B4-BE49-F238E27FC236}">
                <a16:creationId xmlns="" xmlns:a16="http://schemas.microsoft.com/office/drawing/2014/main" id="{A8A69D49-31FD-97BF-10C6-29D59991537B}"/>
              </a:ext>
            </a:extLst>
          </p:cNvPr>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8757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 xmlns:a16="http://schemas.microsoft.com/office/drawing/2014/main" id="{3C397933-6768-DD58-BE97-1B33236D38A3}"/>
              </a:ext>
            </a:extLst>
          </p:cNvPr>
          <p:cNvSpPr>
            <a:spLocks noGrp="1" noChangeArrowheads="1"/>
          </p:cNvSpPr>
          <p:nvPr>
            <p:ph type="sldNum" sz="quarter" idx="5"/>
          </p:nvPr>
        </p:nvSpPr>
        <p:spPr>
          <a:ln/>
        </p:spPr>
        <p:txBody>
          <a:bodyPr/>
          <a:lstStyle/>
          <a:p>
            <a:fld id="{9AB465A0-4120-4C8D-AA58-10840DF4E876}" type="slidenum">
              <a:rPr lang="en-US" altLang="zh-TW"/>
              <a:pPr/>
              <a:t>28</a:t>
            </a:fld>
            <a:endParaRPr lang="en-US" altLang="zh-TW"/>
          </a:p>
        </p:txBody>
      </p:sp>
      <p:sp>
        <p:nvSpPr>
          <p:cNvPr id="21506" name="Rectangle 2">
            <a:extLst>
              <a:ext uri="{FF2B5EF4-FFF2-40B4-BE49-F238E27FC236}">
                <a16:creationId xmlns="" xmlns:a16="http://schemas.microsoft.com/office/drawing/2014/main" id="{9FC3E451-3162-4CE5-2237-AB2A283CD9C5}"/>
              </a:ext>
            </a:extLst>
          </p:cNvPr>
          <p:cNvSpPr>
            <a:spLocks noChangeArrowheads="1"/>
          </p:cNvSpPr>
          <p:nvPr/>
        </p:nvSpPr>
        <p:spPr bwMode="auto">
          <a:xfrm>
            <a:off x="3776663" y="-1588"/>
            <a:ext cx="2890837" cy="49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07" name="Rectangle 3">
            <a:extLst>
              <a:ext uri="{FF2B5EF4-FFF2-40B4-BE49-F238E27FC236}">
                <a16:creationId xmlns="" xmlns:a16="http://schemas.microsoft.com/office/drawing/2014/main" id="{3FBDA741-445C-A676-2C15-44F7BDE83DFE}"/>
              </a:ext>
            </a:extLst>
          </p:cNvPr>
          <p:cNvSpPr>
            <a:spLocks noChangeArrowheads="1"/>
          </p:cNvSpPr>
          <p:nvPr/>
        </p:nvSpPr>
        <p:spPr bwMode="auto">
          <a:xfrm>
            <a:off x="3776663" y="9426575"/>
            <a:ext cx="2890837"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zh-TW" sz="1000" b="0" i="1"/>
              <a:t>9</a:t>
            </a:r>
          </a:p>
        </p:txBody>
      </p:sp>
      <p:sp>
        <p:nvSpPr>
          <p:cNvPr id="21508" name="Rectangle 4">
            <a:extLst>
              <a:ext uri="{FF2B5EF4-FFF2-40B4-BE49-F238E27FC236}">
                <a16:creationId xmlns="" xmlns:a16="http://schemas.microsoft.com/office/drawing/2014/main" id="{6B2DB58E-F107-9401-D3F2-8CF0627EFD9C}"/>
              </a:ext>
            </a:extLst>
          </p:cNvPr>
          <p:cNvSpPr>
            <a:spLocks noChangeArrowheads="1"/>
          </p:cNvSpPr>
          <p:nvPr/>
        </p:nvSpPr>
        <p:spPr bwMode="auto">
          <a:xfrm>
            <a:off x="-1588" y="9426575"/>
            <a:ext cx="289083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09" name="Rectangle 5">
            <a:extLst>
              <a:ext uri="{FF2B5EF4-FFF2-40B4-BE49-F238E27FC236}">
                <a16:creationId xmlns="" xmlns:a16="http://schemas.microsoft.com/office/drawing/2014/main" id="{A15B80D5-729E-5741-0E0A-D531117B44BF}"/>
              </a:ext>
            </a:extLst>
          </p:cNvPr>
          <p:cNvSpPr>
            <a:spLocks noChangeArrowheads="1"/>
          </p:cNvSpPr>
          <p:nvPr/>
        </p:nvSpPr>
        <p:spPr bwMode="auto">
          <a:xfrm>
            <a:off x="-1588" y="-1588"/>
            <a:ext cx="2890838" cy="49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0" name="Rectangle 6">
            <a:extLst>
              <a:ext uri="{FF2B5EF4-FFF2-40B4-BE49-F238E27FC236}">
                <a16:creationId xmlns="" xmlns:a16="http://schemas.microsoft.com/office/drawing/2014/main" id="{B1B95373-F6B1-8FDC-E916-4A95C8E29531}"/>
              </a:ext>
            </a:extLst>
          </p:cNvPr>
          <p:cNvSpPr>
            <a:spLocks noGrp="1" noRot="1" noChangeAspect="1" noChangeArrowheads="1" noTextEdit="1"/>
          </p:cNvSpPr>
          <p:nvPr>
            <p:ph type="sldImg"/>
          </p:nvPr>
        </p:nvSpPr>
        <p:spPr>
          <a:ln cap="flat"/>
        </p:spPr>
      </p:sp>
      <p:sp>
        <p:nvSpPr>
          <p:cNvPr id="21511" name="Rectangle 7">
            <a:extLst>
              <a:ext uri="{FF2B5EF4-FFF2-40B4-BE49-F238E27FC236}">
                <a16:creationId xmlns="" xmlns:a16="http://schemas.microsoft.com/office/drawing/2014/main" id="{5D1062F6-499B-DF12-5EF6-6081B3E88DA8}"/>
              </a:ext>
            </a:extLst>
          </p:cNvPr>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2663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 xmlns:a16="http://schemas.microsoft.com/office/drawing/2014/main" id="{685ED8D8-7529-F008-71DF-79347E71E4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 xmlns:a16="http://schemas.microsoft.com/office/drawing/2014/main" id="{D83120C9-E5CD-85D7-CB58-58E3B40B2F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14340" name="Slide Number Placeholder 3">
            <a:extLst>
              <a:ext uri="{FF2B5EF4-FFF2-40B4-BE49-F238E27FC236}">
                <a16:creationId xmlns="" xmlns:a16="http://schemas.microsoft.com/office/drawing/2014/main" id="{3636292C-9E33-D0D3-A03A-76E038530A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5C1876F-AEAD-41F3-ADFB-524861BBC425}" type="slidenum">
              <a:rPr lang="en-GB" altLang="en-US"/>
              <a:pPr/>
              <a:t>41</a:t>
            </a:fld>
            <a:endParaRPr lang="en-GB" altLang="en-US"/>
          </a:p>
        </p:txBody>
      </p:sp>
    </p:spTree>
    <p:extLst>
      <p:ext uri="{BB962C8B-B14F-4D97-AF65-F5344CB8AC3E}">
        <p14:creationId xmlns:p14="http://schemas.microsoft.com/office/powerpoint/2010/main" val="350060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 xmlns:a16="http://schemas.microsoft.com/office/drawing/2014/main" id="{75380BD2-3797-97CF-1323-B5808542F6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 xmlns:a16="http://schemas.microsoft.com/office/drawing/2014/main" id="{D071D697-C98C-428D-7D60-168B0CA93B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26628" name="Slide Number Placeholder 3">
            <a:extLst>
              <a:ext uri="{FF2B5EF4-FFF2-40B4-BE49-F238E27FC236}">
                <a16:creationId xmlns="" xmlns:a16="http://schemas.microsoft.com/office/drawing/2014/main" id="{A92104DD-B95E-D05E-204C-A59FDA9EF7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8DDEC97-00F7-481E-9ED2-39214AD6CB3F}" type="slidenum">
              <a:rPr lang="en-GB" altLang="en-US"/>
              <a:pPr/>
              <a:t>52</a:t>
            </a:fld>
            <a:endParaRPr lang="en-GB" altLang="en-US"/>
          </a:p>
        </p:txBody>
      </p:sp>
    </p:spTree>
    <p:extLst>
      <p:ext uri="{BB962C8B-B14F-4D97-AF65-F5344CB8AC3E}">
        <p14:creationId xmlns:p14="http://schemas.microsoft.com/office/powerpoint/2010/main" val="349797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 xmlns:a16="http://schemas.microsoft.com/office/drawing/2014/main" id="{D0DF9B04-0D78-929F-CB44-D1A577D641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 xmlns:a16="http://schemas.microsoft.com/office/drawing/2014/main" id="{9266907A-9A4D-1D4F-CCDA-BFA0F9AB06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28676" name="Slide Number Placeholder 3">
            <a:extLst>
              <a:ext uri="{FF2B5EF4-FFF2-40B4-BE49-F238E27FC236}">
                <a16:creationId xmlns="" xmlns:a16="http://schemas.microsoft.com/office/drawing/2014/main" id="{8B1D9EA7-4609-F5F5-C411-E22E6D2335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705F2AC-BD73-4FDE-9C1C-E5EC7CC20994}" type="slidenum">
              <a:rPr lang="en-GB" altLang="en-US"/>
              <a:pPr/>
              <a:t>53</a:t>
            </a:fld>
            <a:endParaRPr lang="en-GB" altLang="en-US"/>
          </a:p>
        </p:txBody>
      </p:sp>
    </p:spTree>
    <p:extLst>
      <p:ext uri="{BB962C8B-B14F-4D97-AF65-F5344CB8AC3E}">
        <p14:creationId xmlns:p14="http://schemas.microsoft.com/office/powerpoint/2010/main" val="86264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 xmlns:a16="http://schemas.microsoft.com/office/drawing/2014/main" id="{8A345EBE-F629-804B-92FA-91D4E698C1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 xmlns:a16="http://schemas.microsoft.com/office/drawing/2014/main" id="{C01BF230-1C58-3058-7710-CC64933D62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36868" name="Slide Number Placeholder 3">
            <a:extLst>
              <a:ext uri="{FF2B5EF4-FFF2-40B4-BE49-F238E27FC236}">
                <a16:creationId xmlns="" xmlns:a16="http://schemas.microsoft.com/office/drawing/2014/main" id="{E5B90164-D339-D259-3A45-D9B04594A7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17EF1C7-2D1E-4276-8AE2-0F64B24C8844}" type="slidenum">
              <a:rPr lang="en-GB" altLang="en-US"/>
              <a:pPr/>
              <a:t>58</a:t>
            </a:fld>
            <a:endParaRPr lang="en-GB" altLang="en-US"/>
          </a:p>
        </p:txBody>
      </p:sp>
    </p:spTree>
    <p:extLst>
      <p:ext uri="{BB962C8B-B14F-4D97-AF65-F5344CB8AC3E}">
        <p14:creationId xmlns:p14="http://schemas.microsoft.com/office/powerpoint/2010/main" val="6321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2FBB52-E55E-4AB5-589D-818A1C74CA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9ECDCB30-3DF5-FE82-0544-1729B3F445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4C3DC3CD-DE47-5CA8-90D7-B06019C54C9B}"/>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5" name="Footer Placeholder 4">
            <a:extLst>
              <a:ext uri="{FF2B5EF4-FFF2-40B4-BE49-F238E27FC236}">
                <a16:creationId xmlns="" xmlns:a16="http://schemas.microsoft.com/office/drawing/2014/main" id="{0880471B-1C06-D30A-EC9C-C364726EBC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A4984FD-E236-4077-5802-478D5A76A4E5}"/>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2397443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064734-66CB-299B-32F1-A5A65556E3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400ED34-43AD-37BB-1BA3-33ABB8DDC8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89524BA-8CE7-E6E8-8E52-0648356D1872}"/>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5" name="Footer Placeholder 4">
            <a:extLst>
              <a:ext uri="{FF2B5EF4-FFF2-40B4-BE49-F238E27FC236}">
                <a16:creationId xmlns="" xmlns:a16="http://schemas.microsoft.com/office/drawing/2014/main" id="{C37B2DD3-F03D-0107-F4AA-29EB55E03E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6254062E-A3EE-B875-515A-3145E5CE18B1}"/>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1526965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801CE6F-EC29-0928-D117-CB11B80410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77C971EC-4B3D-DFFE-1574-7608C203F1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B0C5318-ACC4-2651-05D6-D1208243529F}"/>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5" name="Footer Placeholder 4">
            <a:extLst>
              <a:ext uri="{FF2B5EF4-FFF2-40B4-BE49-F238E27FC236}">
                <a16:creationId xmlns="" xmlns:a16="http://schemas.microsoft.com/office/drawing/2014/main" id="{B6F914A2-6AF6-B391-3564-99375A64EB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2968F7A-D90E-5F36-6131-401298C600BA}"/>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22744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954833-EB76-F6CD-843B-E131205FDE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DEEDDA1-135B-05DE-A9C8-26DC0E048A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39C6CF2-3BA0-B93E-CE21-B39CA7C9DE3C}"/>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5" name="Footer Placeholder 4">
            <a:extLst>
              <a:ext uri="{FF2B5EF4-FFF2-40B4-BE49-F238E27FC236}">
                <a16:creationId xmlns="" xmlns:a16="http://schemas.microsoft.com/office/drawing/2014/main" id="{82480F66-C724-E7D8-9F5A-D180095FF9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DFB44FB-5554-8FB4-4A4D-1566A7E8DA7C}"/>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2987597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637FC9-81A4-D1EF-0395-BE9677713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0997292-7C5A-194D-1D13-66C026A9AD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FB0FBDE-0374-2A7B-2DFE-9D06A78244AA}"/>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5" name="Footer Placeholder 4">
            <a:extLst>
              <a:ext uri="{FF2B5EF4-FFF2-40B4-BE49-F238E27FC236}">
                <a16:creationId xmlns="" xmlns:a16="http://schemas.microsoft.com/office/drawing/2014/main" id="{39F5AE4C-155A-5B3B-1EE8-DC6E6E82F7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BD88B58B-93BC-5747-D9BE-20F2EA442EF9}"/>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54675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9C34FD-5980-F521-0F8F-3433641C57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B441747-E0EC-3327-2189-F26A1EB996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7C94FD6D-8B36-2BE6-3AB0-E066145D54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C50C6EB0-6CFC-D875-384A-8AAEBDBB3741}"/>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6" name="Footer Placeholder 5">
            <a:extLst>
              <a:ext uri="{FF2B5EF4-FFF2-40B4-BE49-F238E27FC236}">
                <a16:creationId xmlns="" xmlns:a16="http://schemas.microsoft.com/office/drawing/2014/main" id="{523B3C72-BED1-D987-8F27-B3154F01E3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1830BBA-675B-C59B-8AC3-26DC24C382B4}"/>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421319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08907D-E133-4348-3ECF-A74F859283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0441B18-3DF0-2EE9-A8F4-E3B9806A04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4834675-1140-2A46-C3CF-A1130A17CD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F3A35529-5C88-9C58-A2A9-D8ACB6774D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59922F8D-2A6A-4CC3-95F0-55CCCD7700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92A25C74-261B-9FDE-DC7A-D82B69340183}"/>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8" name="Footer Placeholder 7">
            <a:extLst>
              <a:ext uri="{FF2B5EF4-FFF2-40B4-BE49-F238E27FC236}">
                <a16:creationId xmlns="" xmlns:a16="http://schemas.microsoft.com/office/drawing/2014/main" id="{5632CBBD-4BD5-B30E-1CE1-669557403C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1373D9EE-11B3-B234-1AD7-F524C2DDCDC8}"/>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3096417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1609DA-EF06-FC93-EED8-CAA927FF59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6363E5C2-795E-AEB3-5BB8-FF2347919426}"/>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4" name="Footer Placeholder 3">
            <a:extLst>
              <a:ext uri="{FF2B5EF4-FFF2-40B4-BE49-F238E27FC236}">
                <a16:creationId xmlns="" xmlns:a16="http://schemas.microsoft.com/office/drawing/2014/main" id="{2F3D2624-1D3C-D657-E646-0F1779D9FE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C6CF8E5-8988-31F9-3856-DA37BA572347}"/>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50829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BFCEFE0-AD75-9705-BDE9-214D4C64996C}"/>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3" name="Footer Placeholder 2">
            <a:extLst>
              <a:ext uri="{FF2B5EF4-FFF2-40B4-BE49-F238E27FC236}">
                <a16:creationId xmlns="" xmlns:a16="http://schemas.microsoft.com/office/drawing/2014/main" id="{31499E07-F93A-D54B-0E2E-FEB94F11B5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CF7BF97A-5CB3-3D89-8A14-1865D9FF4D43}"/>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3740514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99AB0D-1556-A672-1F7C-286B8AFD8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6AC7D89-BCCE-9573-A028-89BEDE3301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ADB906C3-2DF1-0D94-036F-152DFEDC5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DD68BF5-DE50-C51C-9099-A4B68E3F9023}"/>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6" name="Footer Placeholder 5">
            <a:extLst>
              <a:ext uri="{FF2B5EF4-FFF2-40B4-BE49-F238E27FC236}">
                <a16:creationId xmlns="" xmlns:a16="http://schemas.microsoft.com/office/drawing/2014/main" id="{5F52B16D-F83E-E010-9D20-387A43F1B2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040B7C6-20B4-91ED-BE74-2677538F9689}"/>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1547142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8FBF63-02AA-F81A-39C2-5F2A2A1FEE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0E30EBE7-5067-FD15-1711-B043AFB64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D7B97668-B853-EA60-A528-0C17FDFF1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2952E19-D179-2BE1-6897-AD81450BBFB5}"/>
              </a:ext>
            </a:extLst>
          </p:cNvPr>
          <p:cNvSpPr>
            <a:spLocks noGrp="1"/>
          </p:cNvSpPr>
          <p:nvPr>
            <p:ph type="dt" sz="half" idx="10"/>
          </p:nvPr>
        </p:nvSpPr>
        <p:spPr/>
        <p:txBody>
          <a:bodyPr/>
          <a:lstStyle/>
          <a:p>
            <a:fld id="{70E4900F-462C-4590-8A1C-DF900A2D08BB}" type="datetimeFigureOut">
              <a:rPr lang="en-IN" smtClean="0"/>
              <a:t>28-12-2023</a:t>
            </a:fld>
            <a:endParaRPr lang="en-IN"/>
          </a:p>
        </p:txBody>
      </p:sp>
      <p:sp>
        <p:nvSpPr>
          <p:cNvPr id="6" name="Footer Placeholder 5">
            <a:extLst>
              <a:ext uri="{FF2B5EF4-FFF2-40B4-BE49-F238E27FC236}">
                <a16:creationId xmlns="" xmlns:a16="http://schemas.microsoft.com/office/drawing/2014/main" id="{E256D196-044F-CF64-A295-F6754435AA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C6C798AD-73A2-82D6-4C8C-881CE6AFA56C}"/>
              </a:ext>
            </a:extLst>
          </p:cNvPr>
          <p:cNvSpPr>
            <a:spLocks noGrp="1"/>
          </p:cNvSpPr>
          <p:nvPr>
            <p:ph type="sldNum" sz="quarter" idx="12"/>
          </p:nvPr>
        </p:nvSpPr>
        <p:spPr/>
        <p:txBody>
          <a:bodyPr/>
          <a:lstStyle/>
          <a:p>
            <a:fld id="{B05EBE05-0216-4910-9673-1A81574D3493}" type="slidenum">
              <a:rPr lang="en-IN" smtClean="0"/>
              <a:t>‹#›</a:t>
            </a:fld>
            <a:endParaRPr lang="en-IN"/>
          </a:p>
        </p:txBody>
      </p:sp>
    </p:spTree>
    <p:extLst>
      <p:ext uri="{BB962C8B-B14F-4D97-AF65-F5344CB8AC3E}">
        <p14:creationId xmlns:p14="http://schemas.microsoft.com/office/powerpoint/2010/main" val="1975157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736383C-2779-75B2-8B36-64937C01B8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393103A-346E-40B7-008A-15383677FB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14E2002-9A95-DE80-4BA4-0F821EB21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4900F-462C-4590-8A1C-DF900A2D08BB}" type="datetimeFigureOut">
              <a:rPr lang="en-IN" smtClean="0"/>
              <a:t>28-12-2023</a:t>
            </a:fld>
            <a:endParaRPr lang="en-IN"/>
          </a:p>
        </p:txBody>
      </p:sp>
      <p:sp>
        <p:nvSpPr>
          <p:cNvPr id="5" name="Footer Placeholder 4">
            <a:extLst>
              <a:ext uri="{FF2B5EF4-FFF2-40B4-BE49-F238E27FC236}">
                <a16:creationId xmlns="" xmlns:a16="http://schemas.microsoft.com/office/drawing/2014/main" id="{644E5B39-893B-ECD7-DE85-F5B756B651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9CC65DE6-BF8A-1026-692C-09CEFCE140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EBE05-0216-4910-9673-1A81574D3493}" type="slidenum">
              <a:rPr lang="en-IN" smtClean="0"/>
              <a:t>‹#›</a:t>
            </a:fld>
            <a:endParaRPr lang="en-IN"/>
          </a:p>
        </p:txBody>
      </p:sp>
    </p:spTree>
    <p:extLst>
      <p:ext uri="{BB962C8B-B14F-4D97-AF65-F5344CB8AC3E}">
        <p14:creationId xmlns:p14="http://schemas.microsoft.com/office/powerpoint/2010/main" val="3443497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docs.oasis-open.org/mqtt/mqtt/v3.1.1/os/mqtt-v3.1.1-os.html#_Toc398718053" TargetMode="External"/><Relationship Id="rId2" Type="http://schemas.openxmlformats.org/officeDocument/2006/relationships/hyperlink" Target="http://docs.oasis-open.org/mqtt/mqtt/v3.1.1/os/mqtt-v3.1.1-os.html#_Toc398718048"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docs.oasis-open.org/mqtt/mqtt/v3.1.1/os/mqtt-v3.1.1-os.html#_Toc39871805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9534510" cy="3329581"/>
          </a:xfrm>
        </p:spPr>
        <p:txBody>
          <a:bodyPr>
            <a:normAutofit/>
          </a:bodyPr>
          <a:lstStyle/>
          <a:p>
            <a:pPr algn="ctr"/>
            <a:r>
              <a:rPr lang="en-US" sz="7200" b="1" dirty="0">
                <a:solidFill>
                  <a:srgbClr val="C00000"/>
                </a:solidFill>
              </a:rPr>
              <a:t>CONTROL UNITS</a:t>
            </a:r>
          </a:p>
        </p:txBody>
      </p:sp>
      <p:sp>
        <p:nvSpPr>
          <p:cNvPr id="3" name="Subtitle 2"/>
          <p:cNvSpPr>
            <a:spLocks noGrp="1"/>
          </p:cNvSpPr>
          <p:nvPr>
            <p:ph type="subTitle" idx="1"/>
          </p:nvPr>
        </p:nvSpPr>
        <p:spPr>
          <a:xfrm>
            <a:off x="1253765" y="810705"/>
            <a:ext cx="8726848" cy="1498515"/>
          </a:xfrm>
        </p:spPr>
        <p:txBody>
          <a:bodyPr>
            <a:normAutofit fontScale="92500" lnSpcReduction="10000"/>
          </a:bodyPr>
          <a:lstStyle/>
          <a:p>
            <a:pPr algn="ctr"/>
            <a:endParaRPr lang="en-US" sz="4400" b="1" dirty="0">
              <a:solidFill>
                <a:srgbClr val="002060"/>
              </a:solidFill>
            </a:endParaRPr>
          </a:p>
          <a:p>
            <a:pPr algn="ctr"/>
            <a:r>
              <a:rPr lang="en-US" sz="6000" b="1" dirty="0">
                <a:solidFill>
                  <a:srgbClr val="002060"/>
                </a:solidFill>
              </a:rPr>
              <a:t>UNIT - 2</a:t>
            </a:r>
          </a:p>
        </p:txBody>
      </p:sp>
    </p:spTree>
    <p:extLst>
      <p:ext uri="{BB962C8B-B14F-4D97-AF65-F5344CB8AC3E}">
        <p14:creationId xmlns:p14="http://schemas.microsoft.com/office/powerpoint/2010/main" val="3952522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2E24DA-A78F-2D60-3125-D7378BAC1A1D}"/>
              </a:ext>
            </a:extLst>
          </p:cNvPr>
          <p:cNvSpPr>
            <a:spLocks noGrp="1"/>
          </p:cNvSpPr>
          <p:nvPr>
            <p:ph type="title"/>
          </p:nvPr>
        </p:nvSpPr>
        <p:spPr/>
        <p:txBody>
          <a:bodyPr/>
          <a:lstStyle/>
          <a:p>
            <a:r>
              <a:rPr lang="en-IN" dirty="0"/>
              <a:t>Architecture of Zigbee: </a:t>
            </a:r>
          </a:p>
        </p:txBody>
      </p:sp>
      <p:pic>
        <p:nvPicPr>
          <p:cNvPr id="4" name="Content Placeholder 3" descr="What is ZigBee Technology and How it works?">
            <a:extLst>
              <a:ext uri="{FF2B5EF4-FFF2-40B4-BE49-F238E27FC236}">
                <a16:creationId xmlns="" xmlns:a16="http://schemas.microsoft.com/office/drawing/2014/main" id="{8C987C1D-2909-1AA8-D4C0-F97A215FBEA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5678" y="1839119"/>
            <a:ext cx="8428447" cy="4324350"/>
          </a:xfrm>
          <a:prstGeom prst="rect">
            <a:avLst/>
          </a:prstGeom>
          <a:noFill/>
          <a:ln>
            <a:noFill/>
          </a:ln>
        </p:spPr>
      </p:pic>
    </p:spTree>
    <p:extLst>
      <p:ext uri="{BB962C8B-B14F-4D97-AF65-F5344CB8AC3E}">
        <p14:creationId xmlns:p14="http://schemas.microsoft.com/office/powerpoint/2010/main" val="2601650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33CAAC-42F2-19F0-6A3C-CB52AD5A83B7}"/>
              </a:ext>
            </a:extLst>
          </p:cNvPr>
          <p:cNvSpPr>
            <a:spLocks noGrp="1"/>
          </p:cNvSpPr>
          <p:nvPr>
            <p:ph type="title"/>
          </p:nvPr>
        </p:nvSpPr>
        <p:spPr/>
        <p:txBody>
          <a:bodyPr/>
          <a:lstStyle/>
          <a:p>
            <a:r>
              <a:rPr lang="en-IN" dirty="0"/>
              <a:t>HTTP Transactions</a:t>
            </a:r>
          </a:p>
        </p:txBody>
      </p:sp>
      <p:pic>
        <p:nvPicPr>
          <p:cNvPr id="4" name="Content Placeholder 3" descr="Diagram&#10;&#10;Description automatically generated">
            <a:extLst>
              <a:ext uri="{FF2B5EF4-FFF2-40B4-BE49-F238E27FC236}">
                <a16:creationId xmlns="" xmlns:a16="http://schemas.microsoft.com/office/drawing/2014/main" id="{19D83448-9066-0A1A-192E-BD717C5C68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7980" y="1574276"/>
            <a:ext cx="4666808" cy="4506013"/>
          </a:xfrm>
          <a:prstGeom prst="rect">
            <a:avLst/>
          </a:prstGeom>
          <a:noFill/>
          <a:ln>
            <a:noFill/>
          </a:ln>
        </p:spPr>
      </p:pic>
    </p:spTree>
    <p:extLst>
      <p:ext uri="{BB962C8B-B14F-4D97-AF65-F5344CB8AC3E}">
        <p14:creationId xmlns:p14="http://schemas.microsoft.com/office/powerpoint/2010/main" val="22003856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6533C3-E112-B2F1-27C5-DBC866EBDF49}"/>
              </a:ext>
            </a:extLst>
          </p:cNvPr>
          <p:cNvSpPr>
            <a:spLocks noGrp="1"/>
          </p:cNvSpPr>
          <p:nvPr>
            <p:ph type="title"/>
          </p:nvPr>
        </p:nvSpPr>
        <p:spPr/>
        <p:txBody>
          <a:bodyPr/>
          <a:lstStyle/>
          <a:p>
            <a:r>
              <a:rPr lang="en-IN" dirty="0"/>
              <a:t>Messages</a:t>
            </a:r>
          </a:p>
        </p:txBody>
      </p:sp>
      <p:pic>
        <p:nvPicPr>
          <p:cNvPr id="4" name="Content Placeholder 3" descr="Diagram&#10;&#10;Description automatically generated">
            <a:extLst>
              <a:ext uri="{FF2B5EF4-FFF2-40B4-BE49-F238E27FC236}">
                <a16:creationId xmlns="" xmlns:a16="http://schemas.microsoft.com/office/drawing/2014/main" id="{DD5482F5-7255-7C89-3906-B74816FCCE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0335" y="1828800"/>
            <a:ext cx="4872528" cy="2953544"/>
          </a:xfrm>
          <a:prstGeom prst="rect">
            <a:avLst/>
          </a:prstGeom>
          <a:noFill/>
          <a:ln>
            <a:noFill/>
          </a:ln>
        </p:spPr>
      </p:pic>
    </p:spTree>
    <p:extLst>
      <p:ext uri="{BB962C8B-B14F-4D97-AF65-F5344CB8AC3E}">
        <p14:creationId xmlns:p14="http://schemas.microsoft.com/office/powerpoint/2010/main" val="19359330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C96AA4-6182-F009-98FF-ED1A54520BE5}"/>
              </a:ext>
            </a:extLst>
          </p:cNvPr>
          <p:cNvSpPr>
            <a:spLocks noGrp="1"/>
          </p:cNvSpPr>
          <p:nvPr>
            <p:ph type="title"/>
          </p:nvPr>
        </p:nvSpPr>
        <p:spPr/>
        <p:txBody>
          <a:bodyPr/>
          <a:lstStyle/>
          <a:p>
            <a:r>
              <a:rPr lang="en-IN" dirty="0"/>
              <a:t>Request Message: </a:t>
            </a:r>
          </a:p>
        </p:txBody>
      </p:sp>
      <p:pic>
        <p:nvPicPr>
          <p:cNvPr id="4" name="Content Placeholder 3" descr="Graphical user interface, application, PowerPoint&#10;&#10;Description automatically generated">
            <a:extLst>
              <a:ext uri="{FF2B5EF4-FFF2-40B4-BE49-F238E27FC236}">
                <a16:creationId xmlns="" xmlns:a16="http://schemas.microsoft.com/office/drawing/2014/main" id="{D8BEA652-396C-AA5A-70E8-B9F47ED0DE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0273" y="1690688"/>
            <a:ext cx="3990140" cy="4097370"/>
          </a:xfrm>
          <a:prstGeom prst="rect">
            <a:avLst/>
          </a:prstGeom>
          <a:noFill/>
          <a:ln>
            <a:noFill/>
          </a:ln>
        </p:spPr>
      </p:pic>
    </p:spTree>
    <p:extLst>
      <p:ext uri="{BB962C8B-B14F-4D97-AF65-F5344CB8AC3E}">
        <p14:creationId xmlns:p14="http://schemas.microsoft.com/office/powerpoint/2010/main" val="23659603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944549-BF1C-374C-2A6A-73706C562FD1}"/>
              </a:ext>
            </a:extLst>
          </p:cNvPr>
          <p:cNvSpPr>
            <a:spLocks noGrp="1"/>
          </p:cNvSpPr>
          <p:nvPr>
            <p:ph type="title"/>
          </p:nvPr>
        </p:nvSpPr>
        <p:spPr/>
        <p:txBody>
          <a:bodyPr/>
          <a:lstStyle/>
          <a:p>
            <a:r>
              <a:rPr lang="en-IN" dirty="0"/>
              <a:t>Response Message: </a:t>
            </a:r>
          </a:p>
        </p:txBody>
      </p:sp>
      <p:pic>
        <p:nvPicPr>
          <p:cNvPr id="4" name="Content Placeholder 3">
            <a:extLst>
              <a:ext uri="{FF2B5EF4-FFF2-40B4-BE49-F238E27FC236}">
                <a16:creationId xmlns="" xmlns:a16="http://schemas.microsoft.com/office/drawing/2014/main" id="{CFCF95C1-02C5-EB67-8D52-20D9EC7ABCD5}"/>
              </a:ext>
            </a:extLst>
          </p:cNvPr>
          <p:cNvPicPr>
            <a:picLocks noGrp="1" noChangeAspect="1"/>
          </p:cNvPicPr>
          <p:nvPr>
            <p:ph idx="1"/>
          </p:nvPr>
        </p:nvPicPr>
        <p:blipFill>
          <a:blip r:embed="rId2"/>
          <a:stretch>
            <a:fillRect/>
          </a:stretch>
        </p:blipFill>
        <p:spPr>
          <a:xfrm>
            <a:off x="3563332" y="1690688"/>
            <a:ext cx="3547740" cy="4003101"/>
          </a:xfrm>
          <a:prstGeom prst="rect">
            <a:avLst/>
          </a:prstGeom>
        </p:spPr>
      </p:pic>
    </p:spTree>
    <p:extLst>
      <p:ext uri="{BB962C8B-B14F-4D97-AF65-F5344CB8AC3E}">
        <p14:creationId xmlns:p14="http://schemas.microsoft.com/office/powerpoint/2010/main" val="7864883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79D8DD-3A51-0E0F-A930-73691742FE9F}"/>
              </a:ext>
            </a:extLst>
          </p:cNvPr>
          <p:cNvSpPr>
            <a:spLocks noGrp="1"/>
          </p:cNvSpPr>
          <p:nvPr>
            <p:ph type="title"/>
          </p:nvPr>
        </p:nvSpPr>
        <p:spPr/>
        <p:txBody>
          <a:bodyPr/>
          <a:lstStyle/>
          <a:p>
            <a:r>
              <a:rPr lang="en-IN" dirty="0"/>
              <a:t>Uniform Resource Locator (URL)</a:t>
            </a:r>
          </a:p>
        </p:txBody>
      </p:sp>
      <p:sp>
        <p:nvSpPr>
          <p:cNvPr id="3" name="Content Placeholder 2">
            <a:extLst>
              <a:ext uri="{FF2B5EF4-FFF2-40B4-BE49-F238E27FC236}">
                <a16:creationId xmlns="" xmlns:a16="http://schemas.microsoft.com/office/drawing/2014/main" id="{C0F1C3CE-A547-790B-EC05-05F4B2ED7EA5}"/>
              </a:ext>
            </a:extLst>
          </p:cNvPr>
          <p:cNvSpPr>
            <a:spLocks noGrp="1"/>
          </p:cNvSpPr>
          <p:nvPr>
            <p:ph idx="1"/>
          </p:nvPr>
        </p:nvSpPr>
        <p:spPr/>
        <p:txBody>
          <a:bodyPr/>
          <a:lstStyle/>
          <a:p>
            <a:r>
              <a:rPr lang="en-US" sz="3200" dirty="0"/>
              <a:t>A client that wants to access the document in an internet needs an address and to facilitate the access of documents, the HTTP uses the concept of Uniform Resource Locator (URL).</a:t>
            </a:r>
          </a:p>
          <a:p>
            <a:r>
              <a:rPr lang="en-US" sz="3200" dirty="0"/>
              <a:t>The Uniform Resource Locator (URL) is a standard way of specifying any kind of information on the internet.</a:t>
            </a:r>
          </a:p>
          <a:p>
            <a:r>
              <a:rPr lang="en-US" sz="3200" dirty="0"/>
              <a:t>The URL defines four parts: method, host computer, port, and path.</a:t>
            </a:r>
          </a:p>
          <a:p>
            <a:pPr marL="0" indent="0">
              <a:buNone/>
            </a:pPr>
            <a:endParaRPr lang="en-IN" dirty="0"/>
          </a:p>
        </p:txBody>
      </p:sp>
    </p:spTree>
    <p:extLst>
      <p:ext uri="{BB962C8B-B14F-4D97-AF65-F5344CB8AC3E}">
        <p14:creationId xmlns:p14="http://schemas.microsoft.com/office/powerpoint/2010/main" val="6896770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79D8DD-3A51-0E0F-A930-73691742FE9F}"/>
              </a:ext>
            </a:extLst>
          </p:cNvPr>
          <p:cNvSpPr>
            <a:spLocks noGrp="1"/>
          </p:cNvSpPr>
          <p:nvPr>
            <p:ph type="title"/>
          </p:nvPr>
        </p:nvSpPr>
        <p:spPr/>
        <p:txBody>
          <a:bodyPr/>
          <a:lstStyle/>
          <a:p>
            <a:r>
              <a:rPr lang="en-IN" dirty="0"/>
              <a:t>Uniform Resource Locator (URL)</a:t>
            </a:r>
          </a:p>
        </p:txBody>
      </p:sp>
      <p:pic>
        <p:nvPicPr>
          <p:cNvPr id="4" name="Content Placeholder 3">
            <a:extLst>
              <a:ext uri="{FF2B5EF4-FFF2-40B4-BE49-F238E27FC236}">
                <a16:creationId xmlns="" xmlns:a16="http://schemas.microsoft.com/office/drawing/2014/main" id="{96312226-7A5E-40ED-A662-48770196F31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1348" y="1979629"/>
            <a:ext cx="7400042" cy="2707465"/>
          </a:xfrm>
          <a:prstGeom prst="rect">
            <a:avLst/>
          </a:prstGeom>
          <a:noFill/>
        </p:spPr>
      </p:pic>
    </p:spTree>
    <p:extLst>
      <p:ext uri="{BB962C8B-B14F-4D97-AF65-F5344CB8AC3E}">
        <p14:creationId xmlns:p14="http://schemas.microsoft.com/office/powerpoint/2010/main" val="3912396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8D1510-1211-6094-6260-7BF8CA20B8ED}"/>
              </a:ext>
            </a:extLst>
          </p:cNvPr>
          <p:cNvSpPr>
            <a:spLocks noGrp="1"/>
          </p:cNvSpPr>
          <p:nvPr>
            <p:ph type="title"/>
          </p:nvPr>
        </p:nvSpPr>
        <p:spPr/>
        <p:txBody>
          <a:bodyPr/>
          <a:lstStyle/>
          <a:p>
            <a:r>
              <a:rPr lang="en-US" dirty="0"/>
              <a:t>URL</a:t>
            </a:r>
            <a:endParaRPr lang="en-IN" dirty="0"/>
          </a:p>
        </p:txBody>
      </p:sp>
      <p:sp>
        <p:nvSpPr>
          <p:cNvPr id="3" name="Content Placeholder 2">
            <a:extLst>
              <a:ext uri="{FF2B5EF4-FFF2-40B4-BE49-F238E27FC236}">
                <a16:creationId xmlns="" xmlns:a16="http://schemas.microsoft.com/office/drawing/2014/main" id="{F6089A17-54E0-FBB2-2A72-FB24F7E648B9}"/>
              </a:ext>
            </a:extLst>
          </p:cNvPr>
          <p:cNvSpPr>
            <a:spLocks noGrp="1"/>
          </p:cNvSpPr>
          <p:nvPr>
            <p:ph idx="1"/>
          </p:nvPr>
        </p:nvSpPr>
        <p:spPr/>
        <p:txBody>
          <a:bodyPr/>
          <a:lstStyle/>
          <a:p>
            <a:pPr marL="0" indent="0">
              <a:buNone/>
            </a:pPr>
            <a:r>
              <a:rPr lang="en-US" sz="3200" dirty="0"/>
              <a:t>Method: The method is the protocol used to retrieve the document from a server. For example, HTTP.</a:t>
            </a:r>
          </a:p>
          <a:p>
            <a:pPr marL="0" indent="0">
              <a:buNone/>
            </a:pPr>
            <a:endParaRPr lang="en-US" sz="3200" dirty="0"/>
          </a:p>
          <a:p>
            <a:pPr marL="0" indent="0">
              <a:buNone/>
            </a:pPr>
            <a:r>
              <a:rPr lang="en-US" sz="3200" dirty="0"/>
              <a:t>Host: The host is the computer where the information is stored, and the computer is given an alias name. Web pages are mainly stored in the computers and the computers are given an alias name that begins with the characters "www". This field is not mandatory.</a:t>
            </a:r>
          </a:p>
          <a:p>
            <a:pPr marL="0" indent="0">
              <a:buNone/>
            </a:pPr>
            <a:endParaRPr lang="en-IN" dirty="0"/>
          </a:p>
        </p:txBody>
      </p:sp>
    </p:spTree>
    <p:extLst>
      <p:ext uri="{BB962C8B-B14F-4D97-AF65-F5344CB8AC3E}">
        <p14:creationId xmlns:p14="http://schemas.microsoft.com/office/powerpoint/2010/main" val="761408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8D1510-1211-6094-6260-7BF8CA20B8ED}"/>
              </a:ext>
            </a:extLst>
          </p:cNvPr>
          <p:cNvSpPr>
            <a:spLocks noGrp="1"/>
          </p:cNvSpPr>
          <p:nvPr>
            <p:ph type="title"/>
          </p:nvPr>
        </p:nvSpPr>
        <p:spPr/>
        <p:txBody>
          <a:bodyPr/>
          <a:lstStyle/>
          <a:p>
            <a:r>
              <a:rPr lang="en-US" dirty="0"/>
              <a:t>URL</a:t>
            </a:r>
            <a:endParaRPr lang="en-IN" dirty="0"/>
          </a:p>
        </p:txBody>
      </p:sp>
      <p:sp>
        <p:nvSpPr>
          <p:cNvPr id="3" name="Content Placeholder 2">
            <a:extLst>
              <a:ext uri="{FF2B5EF4-FFF2-40B4-BE49-F238E27FC236}">
                <a16:creationId xmlns="" xmlns:a16="http://schemas.microsoft.com/office/drawing/2014/main" id="{F6089A17-54E0-FBB2-2A72-FB24F7E648B9}"/>
              </a:ext>
            </a:extLst>
          </p:cNvPr>
          <p:cNvSpPr>
            <a:spLocks noGrp="1"/>
          </p:cNvSpPr>
          <p:nvPr>
            <p:ph idx="1"/>
          </p:nvPr>
        </p:nvSpPr>
        <p:spPr/>
        <p:txBody>
          <a:bodyPr/>
          <a:lstStyle/>
          <a:p>
            <a:pPr marL="0" indent="0">
              <a:buNone/>
            </a:pPr>
            <a:r>
              <a:rPr lang="en-US" sz="3200" dirty="0"/>
              <a:t>Port: The URL can also contain the port number of the server, but it's an optional field. If the port number is included, then it must come between the host and path and it should be separated from the host by a colon.</a:t>
            </a:r>
          </a:p>
          <a:p>
            <a:pPr marL="0" indent="0">
              <a:buNone/>
            </a:pPr>
            <a:endParaRPr lang="en-US" sz="3200" dirty="0"/>
          </a:p>
          <a:p>
            <a:pPr marL="0" indent="0">
              <a:buNone/>
            </a:pPr>
            <a:r>
              <a:rPr lang="en-US" sz="3200" dirty="0"/>
              <a:t>Path: Path is the pathname of the file where the information is stored. The path itself contain slashes that separate the directories from the subdirectories and files.</a:t>
            </a:r>
          </a:p>
          <a:p>
            <a:pPr marL="0" indent="0">
              <a:buNone/>
            </a:pPr>
            <a:endParaRPr lang="en-IN" dirty="0"/>
          </a:p>
        </p:txBody>
      </p:sp>
    </p:spTree>
    <p:extLst>
      <p:ext uri="{BB962C8B-B14F-4D97-AF65-F5344CB8AC3E}">
        <p14:creationId xmlns:p14="http://schemas.microsoft.com/office/powerpoint/2010/main" val="18043501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D727ED-1AED-C585-4D94-3E5976D9F3C5}"/>
              </a:ext>
            </a:extLst>
          </p:cNvPr>
          <p:cNvSpPr>
            <a:spLocks noGrp="1"/>
          </p:cNvSpPr>
          <p:nvPr>
            <p:ph type="title"/>
          </p:nvPr>
        </p:nvSpPr>
        <p:spPr/>
        <p:txBody>
          <a:bodyPr/>
          <a:lstStyle/>
          <a:p>
            <a:r>
              <a:rPr lang="en-IN" dirty="0"/>
              <a:t>What is IP</a:t>
            </a:r>
          </a:p>
        </p:txBody>
      </p:sp>
      <p:sp>
        <p:nvSpPr>
          <p:cNvPr id="3" name="Content Placeholder 2">
            <a:extLst>
              <a:ext uri="{FF2B5EF4-FFF2-40B4-BE49-F238E27FC236}">
                <a16:creationId xmlns="" xmlns:a16="http://schemas.microsoft.com/office/drawing/2014/main" id="{CB5AFAC3-EA0B-A691-0F1E-87ED14BCFB0A}"/>
              </a:ext>
            </a:extLst>
          </p:cNvPr>
          <p:cNvSpPr>
            <a:spLocks noGrp="1"/>
          </p:cNvSpPr>
          <p:nvPr>
            <p:ph idx="1"/>
          </p:nvPr>
        </p:nvSpPr>
        <p:spPr/>
        <p:txBody>
          <a:bodyPr/>
          <a:lstStyle/>
          <a:p>
            <a:r>
              <a:rPr lang="en-US" dirty="0"/>
              <a:t>An IP stands for internet protocol. An IP address is assigned to each device connected to a network. Each device uses an IP address for communication. It also behaves as an identifier as this address is used to identify the device on a network. </a:t>
            </a:r>
          </a:p>
          <a:p>
            <a:r>
              <a:rPr lang="en-US" dirty="0"/>
              <a:t>IP and TCP, are combined together, so together, they are referred to as a TCP/IP. It creates a virtual connection between the source and the destination.</a:t>
            </a:r>
          </a:p>
          <a:p>
            <a:r>
              <a:rPr lang="en-US" dirty="0"/>
              <a:t>An IP address consists of two parts, i.e., the first one is a network address, and the other one is a host address.</a:t>
            </a:r>
            <a:endParaRPr lang="en-IN" dirty="0"/>
          </a:p>
        </p:txBody>
      </p:sp>
    </p:spTree>
    <p:extLst>
      <p:ext uri="{BB962C8B-B14F-4D97-AF65-F5344CB8AC3E}">
        <p14:creationId xmlns:p14="http://schemas.microsoft.com/office/powerpoint/2010/main" val="32851489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D727ED-1AED-C585-4D94-3E5976D9F3C5}"/>
              </a:ext>
            </a:extLst>
          </p:cNvPr>
          <p:cNvSpPr>
            <a:spLocks noGrp="1"/>
          </p:cNvSpPr>
          <p:nvPr>
            <p:ph type="title"/>
          </p:nvPr>
        </p:nvSpPr>
        <p:spPr/>
        <p:txBody>
          <a:bodyPr/>
          <a:lstStyle/>
          <a:p>
            <a:r>
              <a:rPr lang="en-IN" dirty="0"/>
              <a:t>What is IP</a:t>
            </a:r>
          </a:p>
        </p:txBody>
      </p:sp>
      <p:sp>
        <p:nvSpPr>
          <p:cNvPr id="3" name="Content Placeholder 2">
            <a:extLst>
              <a:ext uri="{FF2B5EF4-FFF2-40B4-BE49-F238E27FC236}">
                <a16:creationId xmlns="" xmlns:a16="http://schemas.microsoft.com/office/drawing/2014/main" id="{CB5AFAC3-EA0B-A691-0F1E-87ED14BCFB0A}"/>
              </a:ext>
            </a:extLst>
          </p:cNvPr>
          <p:cNvSpPr>
            <a:spLocks noGrp="1"/>
          </p:cNvSpPr>
          <p:nvPr>
            <p:ph idx="1"/>
          </p:nvPr>
        </p:nvSpPr>
        <p:spPr/>
        <p:txBody>
          <a:bodyPr/>
          <a:lstStyle/>
          <a:p>
            <a:r>
              <a:rPr lang="en-US" sz="3200" dirty="0"/>
              <a:t>There are two types of IP addresses:</a:t>
            </a:r>
          </a:p>
          <a:p>
            <a:pPr marL="0" indent="0">
              <a:buNone/>
            </a:pPr>
            <a:r>
              <a:rPr lang="en-US" sz="3200" dirty="0"/>
              <a:t>	IPv4</a:t>
            </a:r>
          </a:p>
          <a:p>
            <a:pPr marL="0" indent="0">
              <a:buNone/>
            </a:pPr>
            <a:r>
              <a:rPr lang="en-US" sz="3200" dirty="0"/>
              <a:t>	IPv6</a:t>
            </a:r>
          </a:p>
          <a:p>
            <a:endParaRPr lang="en-IN" dirty="0"/>
          </a:p>
        </p:txBody>
      </p:sp>
    </p:spTree>
    <p:extLst>
      <p:ext uri="{BB962C8B-B14F-4D97-AF65-F5344CB8AC3E}">
        <p14:creationId xmlns:p14="http://schemas.microsoft.com/office/powerpoint/2010/main" val="1557169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E0F891-D3E0-093E-7AFA-8BAE28620B7C}"/>
              </a:ext>
            </a:extLst>
          </p:cNvPr>
          <p:cNvSpPr>
            <a:spLocks noGrp="1"/>
          </p:cNvSpPr>
          <p:nvPr>
            <p:ph type="title"/>
          </p:nvPr>
        </p:nvSpPr>
        <p:spPr/>
        <p:txBody>
          <a:bodyPr/>
          <a:lstStyle/>
          <a:p>
            <a:r>
              <a:rPr lang="en-IN" dirty="0"/>
              <a:t>Physical Layer: </a:t>
            </a:r>
          </a:p>
        </p:txBody>
      </p:sp>
      <p:sp>
        <p:nvSpPr>
          <p:cNvPr id="3" name="Content Placeholder 2">
            <a:extLst>
              <a:ext uri="{FF2B5EF4-FFF2-40B4-BE49-F238E27FC236}">
                <a16:creationId xmlns="" xmlns:a16="http://schemas.microsoft.com/office/drawing/2014/main" id="{1DBB689F-BDAE-2E44-440A-3E91D66763B2}"/>
              </a:ext>
            </a:extLst>
          </p:cNvPr>
          <p:cNvSpPr>
            <a:spLocks noGrp="1"/>
          </p:cNvSpPr>
          <p:nvPr>
            <p:ph idx="1"/>
          </p:nvPr>
        </p:nvSpPr>
        <p:spPr/>
        <p:txBody>
          <a:bodyPr/>
          <a:lstStyle/>
          <a:p>
            <a:pPr marL="0" indent="0">
              <a:buNone/>
            </a:pPr>
            <a:r>
              <a:rPr lang="en-US" dirty="0"/>
              <a:t>Physical Layer is responsible for the following functions:</a:t>
            </a:r>
          </a:p>
          <a:p>
            <a:pPr marL="0" indent="0">
              <a:buNone/>
            </a:pPr>
            <a:r>
              <a:rPr lang="en-US" dirty="0"/>
              <a:t>•	</a:t>
            </a:r>
            <a:r>
              <a:rPr lang="en-US" b="1" dirty="0">
                <a:solidFill>
                  <a:srgbClr val="FF0000"/>
                </a:solidFill>
              </a:rPr>
              <a:t>Activation and deactivation of transmission and reception.</a:t>
            </a:r>
          </a:p>
          <a:p>
            <a:pPr marL="0" indent="0">
              <a:buNone/>
            </a:pPr>
            <a:r>
              <a:rPr lang="en-US" b="1" dirty="0">
                <a:solidFill>
                  <a:srgbClr val="FF0000"/>
                </a:solidFill>
              </a:rPr>
              <a:t>•	Channel selection and its assessment.</a:t>
            </a:r>
          </a:p>
          <a:p>
            <a:pPr marL="0" indent="0">
              <a:buNone/>
            </a:pPr>
            <a:r>
              <a:rPr lang="en-US" b="1" dirty="0">
                <a:solidFill>
                  <a:srgbClr val="FF0000"/>
                </a:solidFill>
              </a:rPr>
              <a:t>•	Sending and receiving of packets.</a:t>
            </a:r>
          </a:p>
          <a:p>
            <a:pPr marL="0" indent="0">
              <a:buNone/>
            </a:pPr>
            <a:r>
              <a:rPr lang="en-US" b="1" dirty="0">
                <a:solidFill>
                  <a:srgbClr val="FF0000"/>
                </a:solidFill>
              </a:rPr>
              <a:t>•	Energy detection within the channel.</a:t>
            </a:r>
          </a:p>
          <a:p>
            <a:pPr marL="0" indent="0">
              <a:buNone/>
            </a:pPr>
            <a:endParaRPr lang="en-IN" dirty="0"/>
          </a:p>
        </p:txBody>
      </p:sp>
    </p:spTree>
    <p:extLst>
      <p:ext uri="{BB962C8B-B14F-4D97-AF65-F5344CB8AC3E}">
        <p14:creationId xmlns:p14="http://schemas.microsoft.com/office/powerpoint/2010/main" val="22011957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79998B-C393-A161-F009-625C00483827}"/>
              </a:ext>
            </a:extLst>
          </p:cNvPr>
          <p:cNvSpPr>
            <a:spLocks noGrp="1"/>
          </p:cNvSpPr>
          <p:nvPr>
            <p:ph type="title"/>
          </p:nvPr>
        </p:nvSpPr>
        <p:spPr/>
        <p:txBody>
          <a:bodyPr/>
          <a:lstStyle/>
          <a:p>
            <a:r>
              <a:rPr lang="en-IN" dirty="0"/>
              <a:t>What is IPv4?</a:t>
            </a:r>
          </a:p>
        </p:txBody>
      </p:sp>
      <p:sp>
        <p:nvSpPr>
          <p:cNvPr id="3" name="Content Placeholder 2">
            <a:extLst>
              <a:ext uri="{FF2B5EF4-FFF2-40B4-BE49-F238E27FC236}">
                <a16:creationId xmlns="" xmlns:a16="http://schemas.microsoft.com/office/drawing/2014/main" id="{BBD011DE-1466-BF8B-9C75-899CD5425DB6}"/>
              </a:ext>
            </a:extLst>
          </p:cNvPr>
          <p:cNvSpPr>
            <a:spLocks noGrp="1"/>
          </p:cNvSpPr>
          <p:nvPr>
            <p:ph idx="1"/>
          </p:nvPr>
        </p:nvSpPr>
        <p:spPr/>
        <p:txBody>
          <a:bodyPr/>
          <a:lstStyle/>
          <a:p>
            <a:r>
              <a:rPr lang="en-US" dirty="0"/>
              <a:t>IPv4 is a version 4 of IP. It is a current version and the most commonly used IP address. It is a 32-bit address written in four numbers separated by 'dot', i.e., periods. This address is unique for each device.</a:t>
            </a:r>
          </a:p>
          <a:p>
            <a:r>
              <a:rPr lang="en-US" dirty="0"/>
              <a:t>For example, 66.94.29.13</a:t>
            </a:r>
          </a:p>
          <a:p>
            <a:pPr marL="0" indent="0">
              <a:buNone/>
            </a:pPr>
            <a:r>
              <a:rPr lang="en-US" dirty="0"/>
              <a:t>The above example represents the IP address in which each group of numbers separated by periods is called an Octet. Each number in an octet is in the range from 0-255. This address can produce 4,294,967,296 possible unique addresses.</a:t>
            </a:r>
          </a:p>
          <a:p>
            <a:endParaRPr lang="en-IN" dirty="0"/>
          </a:p>
        </p:txBody>
      </p:sp>
    </p:spTree>
    <p:extLst>
      <p:ext uri="{BB962C8B-B14F-4D97-AF65-F5344CB8AC3E}">
        <p14:creationId xmlns:p14="http://schemas.microsoft.com/office/powerpoint/2010/main" val="4134058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79998B-C393-A161-F009-625C00483827}"/>
              </a:ext>
            </a:extLst>
          </p:cNvPr>
          <p:cNvSpPr>
            <a:spLocks noGrp="1"/>
          </p:cNvSpPr>
          <p:nvPr>
            <p:ph type="title"/>
          </p:nvPr>
        </p:nvSpPr>
        <p:spPr/>
        <p:txBody>
          <a:bodyPr/>
          <a:lstStyle/>
          <a:p>
            <a:r>
              <a:rPr lang="en-IN" dirty="0"/>
              <a:t>What is IPv4?</a:t>
            </a:r>
          </a:p>
        </p:txBody>
      </p:sp>
      <p:sp>
        <p:nvSpPr>
          <p:cNvPr id="3" name="Content Placeholder 2">
            <a:extLst>
              <a:ext uri="{FF2B5EF4-FFF2-40B4-BE49-F238E27FC236}">
                <a16:creationId xmlns="" xmlns:a16="http://schemas.microsoft.com/office/drawing/2014/main" id="{BBD011DE-1466-BF8B-9C75-899CD5425DB6}"/>
              </a:ext>
            </a:extLst>
          </p:cNvPr>
          <p:cNvSpPr>
            <a:spLocks noGrp="1"/>
          </p:cNvSpPr>
          <p:nvPr>
            <p:ph idx="1"/>
          </p:nvPr>
        </p:nvSpPr>
        <p:spPr/>
        <p:txBody>
          <a:bodyPr>
            <a:normAutofit/>
          </a:bodyPr>
          <a:lstStyle/>
          <a:p>
            <a:r>
              <a:rPr lang="en-US" dirty="0"/>
              <a:t>The IPv4 consists of four sets, and these sets represent the octet. The bits in each octet represent a number.</a:t>
            </a:r>
          </a:p>
          <a:p>
            <a:r>
              <a:rPr lang="en-US" dirty="0"/>
              <a:t>Each bit in an octet can be either 1 or 0. If the bit the 1, then the number it represents will count, and if the bit is 0, then the number it represents does not count.</a:t>
            </a:r>
          </a:p>
          <a:p>
            <a:r>
              <a:rPr lang="en-US" dirty="0"/>
              <a:t>Representation of 8 Bit Octet</a:t>
            </a:r>
          </a:p>
          <a:p>
            <a:pPr marL="0" indent="0">
              <a:buNone/>
            </a:pPr>
            <a:endParaRPr lang="en-US" dirty="0"/>
          </a:p>
          <a:p>
            <a:pPr marL="0" indent="0">
              <a:buNone/>
            </a:pPr>
            <a:r>
              <a:rPr lang="en-US" dirty="0"/>
              <a:t>The above representation shows the structure of 8- bit octet.</a:t>
            </a:r>
          </a:p>
          <a:p>
            <a:endParaRPr lang="en-IN" dirty="0"/>
          </a:p>
        </p:txBody>
      </p:sp>
      <p:pic>
        <p:nvPicPr>
          <p:cNvPr id="6" name="Picture 5">
            <a:extLst>
              <a:ext uri="{FF2B5EF4-FFF2-40B4-BE49-F238E27FC236}">
                <a16:creationId xmlns="" xmlns:a16="http://schemas.microsoft.com/office/drawing/2014/main" id="{9B65F40C-12F3-4709-07DC-EE66FA8A84A3}"/>
              </a:ext>
            </a:extLst>
          </p:cNvPr>
          <p:cNvPicPr>
            <a:picLocks noChangeAspect="1"/>
          </p:cNvPicPr>
          <p:nvPr/>
        </p:nvPicPr>
        <p:blipFill>
          <a:blip r:embed="rId2"/>
          <a:stretch>
            <a:fillRect/>
          </a:stretch>
        </p:blipFill>
        <p:spPr>
          <a:xfrm>
            <a:off x="3184584" y="4511269"/>
            <a:ext cx="4578493" cy="493819"/>
          </a:xfrm>
          <a:prstGeom prst="rect">
            <a:avLst/>
          </a:prstGeom>
        </p:spPr>
      </p:pic>
    </p:spTree>
    <p:extLst>
      <p:ext uri="{BB962C8B-B14F-4D97-AF65-F5344CB8AC3E}">
        <p14:creationId xmlns:p14="http://schemas.microsoft.com/office/powerpoint/2010/main" val="22626571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C949D8-26B1-26B8-6B22-E4B8AE0C7DCC}"/>
              </a:ext>
            </a:extLst>
          </p:cNvPr>
          <p:cNvSpPr>
            <a:spLocks noGrp="1"/>
          </p:cNvSpPr>
          <p:nvPr>
            <p:ph type="title"/>
          </p:nvPr>
        </p:nvSpPr>
        <p:spPr>
          <a:xfrm>
            <a:off x="838200" y="365125"/>
            <a:ext cx="11096134" cy="1325563"/>
          </a:xfrm>
        </p:spPr>
        <p:txBody>
          <a:bodyPr>
            <a:normAutofit/>
          </a:bodyPr>
          <a:lstStyle/>
          <a:p>
            <a:r>
              <a:rPr lang="en-US" dirty="0"/>
              <a:t>To obtain the binary representation of the IP address:66.94.29.13</a:t>
            </a:r>
            <a:endParaRPr lang="en-IN" dirty="0"/>
          </a:p>
        </p:txBody>
      </p:sp>
      <p:sp>
        <p:nvSpPr>
          <p:cNvPr id="3" name="Content Placeholder 2">
            <a:extLst>
              <a:ext uri="{FF2B5EF4-FFF2-40B4-BE49-F238E27FC236}">
                <a16:creationId xmlns="" xmlns:a16="http://schemas.microsoft.com/office/drawing/2014/main" id="{D47E7C1B-0FE8-509D-841C-FA8DFA54E08B}"/>
              </a:ext>
            </a:extLst>
          </p:cNvPr>
          <p:cNvSpPr>
            <a:spLocks noGrp="1"/>
          </p:cNvSpPr>
          <p:nvPr>
            <p:ph idx="1"/>
          </p:nvPr>
        </p:nvSpPr>
        <p:spPr/>
        <p:txBody>
          <a:bodyPr/>
          <a:lstStyle/>
          <a:p>
            <a:pPr marL="0" indent="0">
              <a:buNone/>
            </a:pPr>
            <a:r>
              <a:rPr lang="en-IN" sz="1800" b="1" dirty="0">
                <a:solidFill>
                  <a:srgbClr val="333333"/>
                </a:solidFill>
                <a:effectLst/>
                <a:latin typeface="Segoe UI" panose="020B0502040204020203" pitchFamily="34" charset="0"/>
                <a:ea typeface="Times New Roman" panose="02020603050405020304" pitchFamily="18" charset="0"/>
              </a:rPr>
              <a:t>Step 1: First, we find the binary number of 66.</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a:p>
            <a:pPr marL="0" indent="0">
              <a:buNone/>
            </a:pPr>
            <a:endParaRPr lang="en-IN" dirty="0"/>
          </a:p>
          <a:p>
            <a:pPr marL="0" indent="0">
              <a:buNone/>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To obtain 66, we put 1 under 64 and 2 as the sum of 64 and 2 is equal to 66 (64+2=66), and the remaining bits will be zero, as shown above. Therefore, the binary bit version of 66 is 01000010.</a:t>
            </a:r>
          </a:p>
          <a:p>
            <a:pPr marL="0" indent="0">
              <a:buNone/>
            </a:pPr>
            <a:endParaRPr lang="en-IN" dirty="0"/>
          </a:p>
        </p:txBody>
      </p:sp>
      <p:pic>
        <p:nvPicPr>
          <p:cNvPr id="4" name="Picture 3" descr="IPv4 vs IPv6">
            <a:extLst>
              <a:ext uri="{FF2B5EF4-FFF2-40B4-BE49-F238E27FC236}">
                <a16:creationId xmlns="" xmlns:a16="http://schemas.microsoft.com/office/drawing/2014/main" id="{8873E843-17E3-D34E-1418-836B96B9D4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0664" y="2336591"/>
            <a:ext cx="4678680" cy="883920"/>
          </a:xfrm>
          <a:prstGeom prst="rect">
            <a:avLst/>
          </a:prstGeom>
          <a:noFill/>
          <a:ln>
            <a:noFill/>
          </a:ln>
        </p:spPr>
      </p:pic>
    </p:spTree>
    <p:extLst>
      <p:ext uri="{BB962C8B-B14F-4D97-AF65-F5344CB8AC3E}">
        <p14:creationId xmlns:p14="http://schemas.microsoft.com/office/powerpoint/2010/main" val="5231028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C949D8-26B1-26B8-6B22-E4B8AE0C7DCC}"/>
              </a:ext>
            </a:extLst>
          </p:cNvPr>
          <p:cNvSpPr>
            <a:spLocks noGrp="1"/>
          </p:cNvSpPr>
          <p:nvPr>
            <p:ph type="title"/>
          </p:nvPr>
        </p:nvSpPr>
        <p:spPr>
          <a:xfrm>
            <a:off x="838200" y="365125"/>
            <a:ext cx="11096134" cy="1325563"/>
          </a:xfrm>
        </p:spPr>
        <p:txBody>
          <a:bodyPr>
            <a:normAutofit/>
          </a:bodyPr>
          <a:lstStyle/>
          <a:p>
            <a:r>
              <a:rPr lang="en-US" dirty="0"/>
              <a:t>To obtain the binary representation of the IP address:66.94.29.13</a:t>
            </a:r>
            <a:endParaRPr lang="en-IN" dirty="0"/>
          </a:p>
        </p:txBody>
      </p:sp>
      <p:sp>
        <p:nvSpPr>
          <p:cNvPr id="3" name="Content Placeholder 2">
            <a:extLst>
              <a:ext uri="{FF2B5EF4-FFF2-40B4-BE49-F238E27FC236}">
                <a16:creationId xmlns="" xmlns:a16="http://schemas.microsoft.com/office/drawing/2014/main" id="{D47E7C1B-0FE8-509D-841C-FA8DFA54E08B}"/>
              </a:ext>
            </a:extLst>
          </p:cNvPr>
          <p:cNvSpPr>
            <a:spLocks noGrp="1"/>
          </p:cNvSpPr>
          <p:nvPr>
            <p:ph idx="1"/>
          </p:nvPr>
        </p:nvSpPr>
        <p:spPr/>
        <p:txBody>
          <a:bodyPr/>
          <a:lstStyle/>
          <a:p>
            <a:pPr marL="0" indent="0">
              <a:buNone/>
            </a:pPr>
            <a:r>
              <a:rPr lang="en-IN" sz="1800" b="1" dirty="0">
                <a:solidFill>
                  <a:srgbClr val="333333"/>
                </a:solidFill>
                <a:effectLst/>
                <a:latin typeface="Segoe UI" panose="020B0502040204020203" pitchFamily="34" charset="0"/>
                <a:ea typeface="Times New Roman" panose="02020603050405020304" pitchFamily="18" charset="0"/>
              </a:rPr>
              <a:t>Step 2: Now, we calculate the binary number of 94.</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a:p>
            <a:pPr marL="0" indent="0">
              <a:buNone/>
            </a:pPr>
            <a:endParaRPr lang="en-IN" dirty="0"/>
          </a:p>
          <a:p>
            <a:pPr marL="0" indent="0">
              <a:buNone/>
            </a:pPr>
            <a:r>
              <a:rPr lang="en-US" dirty="0"/>
              <a:t>To obtain 94, we put 1 under 64, 16, 8, 4, and 2 as the sum of these numbers is equal to 94, and the remaining bits will be zero. Therefore, the binary bit version of 94 is 01011110.</a:t>
            </a:r>
            <a:endParaRPr lang="en-IN" dirty="0"/>
          </a:p>
          <a:p>
            <a:pPr marL="0" indent="0">
              <a:buNone/>
            </a:pPr>
            <a:endParaRPr lang="en-IN" dirty="0"/>
          </a:p>
          <a:p>
            <a:pPr marL="0" indent="0">
              <a:buNone/>
            </a:pPr>
            <a:endParaRPr lang="en-IN" dirty="0"/>
          </a:p>
          <a:p>
            <a:pPr marL="0" indent="0">
              <a:buNone/>
            </a:pPr>
            <a:endParaRPr lang="en-IN" dirty="0"/>
          </a:p>
        </p:txBody>
      </p:sp>
      <p:pic>
        <p:nvPicPr>
          <p:cNvPr id="4" name="Picture 3" descr="IPv4 vs IPv6">
            <a:extLst>
              <a:ext uri="{FF2B5EF4-FFF2-40B4-BE49-F238E27FC236}">
                <a16:creationId xmlns="" xmlns:a16="http://schemas.microsoft.com/office/drawing/2014/main" id="{D67E327F-6734-F5E5-989E-BFF18BF9DC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2322" y="2393544"/>
            <a:ext cx="4678680" cy="807720"/>
          </a:xfrm>
          <a:prstGeom prst="rect">
            <a:avLst/>
          </a:prstGeom>
          <a:noFill/>
          <a:ln>
            <a:noFill/>
          </a:ln>
        </p:spPr>
      </p:pic>
    </p:spTree>
    <p:extLst>
      <p:ext uri="{BB962C8B-B14F-4D97-AF65-F5344CB8AC3E}">
        <p14:creationId xmlns:p14="http://schemas.microsoft.com/office/powerpoint/2010/main" val="25129152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C949D8-26B1-26B8-6B22-E4B8AE0C7DCC}"/>
              </a:ext>
            </a:extLst>
          </p:cNvPr>
          <p:cNvSpPr>
            <a:spLocks noGrp="1"/>
          </p:cNvSpPr>
          <p:nvPr>
            <p:ph type="title"/>
          </p:nvPr>
        </p:nvSpPr>
        <p:spPr>
          <a:xfrm>
            <a:off x="838200" y="365125"/>
            <a:ext cx="11096134" cy="1325563"/>
          </a:xfrm>
        </p:spPr>
        <p:txBody>
          <a:bodyPr>
            <a:normAutofit/>
          </a:bodyPr>
          <a:lstStyle/>
          <a:p>
            <a:r>
              <a:rPr lang="en-US" dirty="0"/>
              <a:t>To obtain the binary representation of the IP address:66.94.29.13</a:t>
            </a:r>
            <a:endParaRPr lang="en-IN" dirty="0"/>
          </a:p>
        </p:txBody>
      </p:sp>
      <p:sp>
        <p:nvSpPr>
          <p:cNvPr id="3" name="Content Placeholder 2">
            <a:extLst>
              <a:ext uri="{FF2B5EF4-FFF2-40B4-BE49-F238E27FC236}">
                <a16:creationId xmlns="" xmlns:a16="http://schemas.microsoft.com/office/drawing/2014/main" id="{D47E7C1B-0FE8-509D-841C-FA8DFA54E08B}"/>
              </a:ext>
            </a:extLst>
          </p:cNvPr>
          <p:cNvSpPr>
            <a:spLocks noGrp="1"/>
          </p:cNvSpPr>
          <p:nvPr>
            <p:ph idx="1"/>
          </p:nvPr>
        </p:nvSpPr>
        <p:spPr/>
        <p:txBody>
          <a:bodyPr/>
          <a:lstStyle/>
          <a:p>
            <a:pPr marL="0" indent="0">
              <a:buNone/>
            </a:pPr>
            <a:r>
              <a:rPr lang="en-IN" sz="1800" b="1" dirty="0">
                <a:solidFill>
                  <a:srgbClr val="333333"/>
                </a:solidFill>
                <a:effectLst/>
                <a:latin typeface="Segoe UI" panose="020B0502040204020203" pitchFamily="34" charset="0"/>
                <a:ea typeface="Times New Roman" panose="02020603050405020304" pitchFamily="18" charset="0"/>
              </a:rPr>
              <a:t>Step 3: The next number is 29.</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a:p>
            <a:pPr marL="0" indent="0">
              <a:buNone/>
            </a:pPr>
            <a:endParaRPr lang="en-IN" dirty="0"/>
          </a:p>
          <a:p>
            <a:pPr marL="0" indent="0">
              <a:buNone/>
            </a:pPr>
            <a:r>
              <a:rPr lang="en-US" dirty="0"/>
              <a:t>To obtain 29, we put 1 under 16, 8, 4, and 1 as the sum of these numbers is equal to 29, and the remaining bits will be zero. Therefore, the binary bit version of 29 is 00011101.</a:t>
            </a:r>
            <a:endParaRPr lang="en-IN" dirty="0"/>
          </a:p>
          <a:p>
            <a:pPr marL="0" indent="0">
              <a:buNone/>
            </a:pPr>
            <a:endParaRPr lang="en-IN" dirty="0"/>
          </a:p>
        </p:txBody>
      </p:sp>
      <p:pic>
        <p:nvPicPr>
          <p:cNvPr id="4" name="Picture 3" descr="IPv4 vs IPv6">
            <a:extLst>
              <a:ext uri="{FF2B5EF4-FFF2-40B4-BE49-F238E27FC236}">
                <a16:creationId xmlns="" xmlns:a16="http://schemas.microsoft.com/office/drawing/2014/main" id="{5CE08826-E876-6004-DFFC-BC21B35FB6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9006" y="2472769"/>
            <a:ext cx="4678680" cy="800100"/>
          </a:xfrm>
          <a:prstGeom prst="rect">
            <a:avLst/>
          </a:prstGeom>
          <a:noFill/>
          <a:ln>
            <a:noFill/>
          </a:ln>
        </p:spPr>
      </p:pic>
    </p:spTree>
    <p:extLst>
      <p:ext uri="{BB962C8B-B14F-4D97-AF65-F5344CB8AC3E}">
        <p14:creationId xmlns:p14="http://schemas.microsoft.com/office/powerpoint/2010/main" val="1462140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C949D8-26B1-26B8-6B22-E4B8AE0C7DCC}"/>
              </a:ext>
            </a:extLst>
          </p:cNvPr>
          <p:cNvSpPr>
            <a:spLocks noGrp="1"/>
          </p:cNvSpPr>
          <p:nvPr>
            <p:ph type="title"/>
          </p:nvPr>
        </p:nvSpPr>
        <p:spPr>
          <a:xfrm>
            <a:off x="838200" y="365125"/>
            <a:ext cx="11096134" cy="1325563"/>
          </a:xfrm>
        </p:spPr>
        <p:txBody>
          <a:bodyPr>
            <a:normAutofit/>
          </a:bodyPr>
          <a:lstStyle/>
          <a:p>
            <a:r>
              <a:rPr lang="en-US" dirty="0"/>
              <a:t>To obtain the binary representation of the IP address:66.94.29.13</a:t>
            </a:r>
            <a:endParaRPr lang="en-IN" dirty="0"/>
          </a:p>
        </p:txBody>
      </p:sp>
      <p:sp>
        <p:nvSpPr>
          <p:cNvPr id="3" name="Content Placeholder 2">
            <a:extLst>
              <a:ext uri="{FF2B5EF4-FFF2-40B4-BE49-F238E27FC236}">
                <a16:creationId xmlns="" xmlns:a16="http://schemas.microsoft.com/office/drawing/2014/main" id="{D47E7C1B-0FE8-509D-841C-FA8DFA54E08B}"/>
              </a:ext>
            </a:extLst>
          </p:cNvPr>
          <p:cNvSpPr>
            <a:spLocks noGrp="1"/>
          </p:cNvSpPr>
          <p:nvPr>
            <p:ph idx="1"/>
          </p:nvPr>
        </p:nvSpPr>
        <p:spPr/>
        <p:txBody>
          <a:bodyPr/>
          <a:lstStyle/>
          <a:p>
            <a:pPr marL="0" indent="0">
              <a:buNone/>
            </a:pPr>
            <a:r>
              <a:rPr lang="en-IN" sz="1800" b="1" dirty="0">
                <a:solidFill>
                  <a:srgbClr val="333333"/>
                </a:solidFill>
                <a:effectLst/>
                <a:latin typeface="Segoe UI" panose="020B0502040204020203" pitchFamily="34" charset="0"/>
                <a:ea typeface="Times New Roman" panose="02020603050405020304" pitchFamily="18" charset="0"/>
              </a:rPr>
              <a:t>Step 4: The last number is 13.</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a:p>
            <a:pPr marL="0" indent="0">
              <a:buNone/>
            </a:pPr>
            <a:endParaRPr lang="en-IN" dirty="0"/>
          </a:p>
          <a:p>
            <a:pPr marL="0" indent="0">
              <a:buNone/>
            </a:pPr>
            <a:endParaRPr lang="en-IN" dirty="0"/>
          </a:p>
          <a:p>
            <a:pPr marL="0" indent="0">
              <a:buNone/>
            </a:pPr>
            <a:r>
              <a:rPr lang="en-US" dirty="0"/>
              <a:t>To obtain 13, we put 1 under 8, 4, and 1 as the sum of these numbers is equal to 13, and the remaining bits will be zero. Therefore, the binary bit version of 13 is 00001101.</a:t>
            </a:r>
            <a:endParaRPr lang="en-IN" dirty="0"/>
          </a:p>
        </p:txBody>
      </p:sp>
      <p:pic>
        <p:nvPicPr>
          <p:cNvPr id="4" name="Picture 3" descr="IPv4 vs IPv6">
            <a:extLst>
              <a:ext uri="{FF2B5EF4-FFF2-40B4-BE49-F238E27FC236}">
                <a16:creationId xmlns="" xmlns:a16="http://schemas.microsoft.com/office/drawing/2014/main" id="{8B7A2710-E0B1-D4CD-5489-F6E0DBB8E8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153" y="2447905"/>
            <a:ext cx="4678680" cy="868680"/>
          </a:xfrm>
          <a:prstGeom prst="rect">
            <a:avLst/>
          </a:prstGeom>
          <a:noFill/>
          <a:ln>
            <a:noFill/>
          </a:ln>
        </p:spPr>
      </p:pic>
    </p:spTree>
    <p:extLst>
      <p:ext uri="{BB962C8B-B14F-4D97-AF65-F5344CB8AC3E}">
        <p14:creationId xmlns:p14="http://schemas.microsoft.com/office/powerpoint/2010/main" val="19558951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38EE71-88B6-AD27-FD14-B1DC3F6F65F8}"/>
              </a:ext>
            </a:extLst>
          </p:cNvPr>
          <p:cNvSpPr>
            <a:spLocks noGrp="1"/>
          </p:cNvSpPr>
          <p:nvPr>
            <p:ph type="title"/>
          </p:nvPr>
        </p:nvSpPr>
        <p:spPr/>
        <p:txBody>
          <a:bodyPr/>
          <a:lstStyle/>
          <a:p>
            <a:r>
              <a:rPr lang="en-IN" dirty="0"/>
              <a:t>What is IPv6?</a:t>
            </a:r>
          </a:p>
        </p:txBody>
      </p:sp>
      <p:sp>
        <p:nvSpPr>
          <p:cNvPr id="3" name="Content Placeholder 2">
            <a:extLst>
              <a:ext uri="{FF2B5EF4-FFF2-40B4-BE49-F238E27FC236}">
                <a16:creationId xmlns="" xmlns:a16="http://schemas.microsoft.com/office/drawing/2014/main" id="{DC6A56FC-D2A9-B5B7-9332-E8A63AB904B1}"/>
              </a:ext>
            </a:extLst>
          </p:cNvPr>
          <p:cNvSpPr>
            <a:spLocks noGrp="1"/>
          </p:cNvSpPr>
          <p:nvPr>
            <p:ph idx="1"/>
          </p:nvPr>
        </p:nvSpPr>
        <p:spPr/>
        <p:txBody>
          <a:bodyPr/>
          <a:lstStyle/>
          <a:p>
            <a:r>
              <a:rPr lang="en-US" dirty="0"/>
              <a:t>IPv4 produces 4 billion addresses, and the developers think that these addresses are enough, but they were wrong. IPv6 is the next generation of IP addresses. The main difference between IPv4 and IPv6 is the address size of IP addresses. </a:t>
            </a:r>
          </a:p>
          <a:p>
            <a:r>
              <a:rPr lang="en-US" dirty="0"/>
              <a:t>The IPv4 is a 32-bit address, whereas IPv6 is a 128-bit hexadecimal address. IPv6 provides a large address space, and it contains a simple header as compared to IPv4.</a:t>
            </a:r>
          </a:p>
          <a:p>
            <a:r>
              <a:rPr lang="en-US" dirty="0"/>
              <a:t>This hexadecimal address contains both numbers and alphabets. Due to the usage of both the numbers and alphabets, IPv6 is capable of producing over 340 undecillion (3.4*10</a:t>
            </a:r>
            <a:r>
              <a:rPr lang="en-US" baseline="30000" dirty="0"/>
              <a:t>38</a:t>
            </a:r>
            <a:r>
              <a:rPr lang="en-US" dirty="0"/>
              <a:t>) addresses.</a:t>
            </a:r>
            <a:endParaRPr lang="en-IN" dirty="0"/>
          </a:p>
        </p:txBody>
      </p:sp>
    </p:spTree>
    <p:extLst>
      <p:ext uri="{BB962C8B-B14F-4D97-AF65-F5344CB8AC3E}">
        <p14:creationId xmlns:p14="http://schemas.microsoft.com/office/powerpoint/2010/main" val="37121755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FA6306-2DFD-85EB-4038-AD78A9EF4A37}"/>
              </a:ext>
            </a:extLst>
          </p:cNvPr>
          <p:cNvSpPr>
            <a:spLocks noGrp="1"/>
          </p:cNvSpPr>
          <p:nvPr>
            <p:ph type="title"/>
          </p:nvPr>
        </p:nvSpPr>
        <p:spPr/>
        <p:txBody>
          <a:bodyPr/>
          <a:lstStyle/>
          <a:p>
            <a:r>
              <a:rPr lang="en-IN" dirty="0"/>
              <a:t>What is IPv6</a:t>
            </a:r>
          </a:p>
        </p:txBody>
      </p:sp>
      <p:sp>
        <p:nvSpPr>
          <p:cNvPr id="3" name="Content Placeholder 2">
            <a:extLst>
              <a:ext uri="{FF2B5EF4-FFF2-40B4-BE49-F238E27FC236}">
                <a16:creationId xmlns="" xmlns:a16="http://schemas.microsoft.com/office/drawing/2014/main" id="{9D957479-23BB-F1E2-435C-78A8F3DC3ADD}"/>
              </a:ext>
            </a:extLst>
          </p:cNvPr>
          <p:cNvSpPr>
            <a:spLocks noGrp="1"/>
          </p:cNvSpPr>
          <p:nvPr>
            <p:ph idx="1"/>
          </p:nvPr>
        </p:nvSpPr>
        <p:spPr/>
        <p:txBody>
          <a:bodyPr/>
          <a:lstStyle/>
          <a:p>
            <a:r>
              <a:rPr lang="en-US" dirty="0"/>
              <a:t>IPv6 is a 128-bit hexadecimal address made up of 8 sets of 16 bits each, and these 8 sets are separated by a colon. In IPv6, each hexadecimal character represents 4 bits. So, we need to convert 4 bits to a hexadecimal number at a time</a:t>
            </a:r>
          </a:p>
          <a:p>
            <a:r>
              <a:rPr lang="en-IN" sz="1800" b="1" dirty="0">
                <a:solidFill>
                  <a:srgbClr val="333333"/>
                </a:solidFill>
                <a:effectLst/>
                <a:latin typeface="Segoe UI" panose="020B0502040204020203" pitchFamily="34" charset="0"/>
                <a:ea typeface="Times New Roman" panose="02020603050405020304" pitchFamily="18" charset="0"/>
              </a:rPr>
              <a:t>The address format of IPv4:</a:t>
            </a:r>
            <a:endParaRPr lang="en-IN" sz="1800" dirty="0">
              <a:effectLst/>
              <a:latin typeface="Times New Roman" panose="02020603050405020304" pitchFamily="18" charset="0"/>
              <a:ea typeface="Times New Roman" panose="02020603050405020304" pitchFamily="18" charset="0"/>
            </a:endParaRPr>
          </a:p>
          <a:p>
            <a:endParaRPr lang="en-US" dirty="0"/>
          </a:p>
          <a:p>
            <a:pPr marL="0" indent="0">
              <a:buNone/>
            </a:pPr>
            <a:endParaRPr lang="en-US" dirty="0"/>
          </a:p>
          <a:p>
            <a:r>
              <a:rPr lang="en-IN" sz="1800" b="1" dirty="0">
                <a:solidFill>
                  <a:srgbClr val="333333"/>
                </a:solidFill>
                <a:effectLst/>
                <a:latin typeface="Segoe UI" panose="020B0502040204020203" pitchFamily="34" charset="0"/>
                <a:ea typeface="Times New Roman" panose="02020603050405020304" pitchFamily="18" charset="0"/>
              </a:rPr>
              <a:t>The address format of IPv6:</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descr="IPv4 vs IPv6">
            <a:extLst>
              <a:ext uri="{FF2B5EF4-FFF2-40B4-BE49-F238E27FC236}">
                <a16:creationId xmlns="" xmlns:a16="http://schemas.microsoft.com/office/drawing/2014/main" id="{8A3BC6B0-0208-C498-60D2-5778382E8B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3966" y="3925714"/>
            <a:ext cx="3634740" cy="929640"/>
          </a:xfrm>
          <a:prstGeom prst="rect">
            <a:avLst/>
          </a:prstGeom>
          <a:noFill/>
          <a:ln>
            <a:noFill/>
          </a:ln>
        </p:spPr>
      </p:pic>
      <p:pic>
        <p:nvPicPr>
          <p:cNvPr id="5" name="Picture 4">
            <a:extLst>
              <a:ext uri="{FF2B5EF4-FFF2-40B4-BE49-F238E27FC236}">
                <a16:creationId xmlns="" xmlns:a16="http://schemas.microsoft.com/office/drawing/2014/main" id="{2816BBE1-5C6B-E5F9-EAD3-543A1A3113FA}"/>
              </a:ext>
            </a:extLst>
          </p:cNvPr>
          <p:cNvPicPr>
            <a:picLocks noChangeAspect="1"/>
          </p:cNvPicPr>
          <p:nvPr/>
        </p:nvPicPr>
        <p:blipFill>
          <a:blip r:embed="rId3"/>
          <a:stretch>
            <a:fillRect/>
          </a:stretch>
        </p:blipFill>
        <p:spPr>
          <a:xfrm>
            <a:off x="1496099" y="5236678"/>
            <a:ext cx="5730737" cy="871804"/>
          </a:xfrm>
          <a:prstGeom prst="rect">
            <a:avLst/>
          </a:prstGeom>
        </p:spPr>
      </p:pic>
    </p:spTree>
    <p:extLst>
      <p:ext uri="{BB962C8B-B14F-4D97-AF65-F5344CB8AC3E}">
        <p14:creationId xmlns:p14="http://schemas.microsoft.com/office/powerpoint/2010/main" val="523610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26FDBB-97BB-8152-7EAA-BC5B0485EBCF}"/>
              </a:ext>
            </a:extLst>
          </p:cNvPr>
          <p:cNvSpPr>
            <a:spLocks noGrp="1"/>
          </p:cNvSpPr>
          <p:nvPr>
            <p:ph type="title"/>
          </p:nvPr>
        </p:nvSpPr>
        <p:spPr/>
        <p:txBody>
          <a:bodyPr/>
          <a:lstStyle/>
          <a:p>
            <a:r>
              <a:rPr lang="en-IN" dirty="0"/>
              <a:t>6LoWPAN</a:t>
            </a:r>
          </a:p>
        </p:txBody>
      </p:sp>
      <p:sp>
        <p:nvSpPr>
          <p:cNvPr id="3" name="Content Placeholder 2">
            <a:extLst>
              <a:ext uri="{FF2B5EF4-FFF2-40B4-BE49-F238E27FC236}">
                <a16:creationId xmlns="" xmlns:a16="http://schemas.microsoft.com/office/drawing/2014/main" id="{087A3AC2-2A68-CA35-5565-54CB809927A5}"/>
              </a:ext>
            </a:extLst>
          </p:cNvPr>
          <p:cNvSpPr>
            <a:spLocks noGrp="1"/>
          </p:cNvSpPr>
          <p:nvPr>
            <p:ph idx="1"/>
          </p:nvPr>
        </p:nvSpPr>
        <p:spPr/>
        <p:txBody>
          <a:bodyPr/>
          <a:lstStyle/>
          <a:p>
            <a:r>
              <a:rPr lang="en-US" dirty="0"/>
              <a:t>The 6LoWPAN protocol refers to IPv6 Low Power Personal Area Network which uses a lightweight IP-based communication to travel over low data rate networks. </a:t>
            </a:r>
          </a:p>
          <a:p>
            <a:r>
              <a:rPr lang="en-US" dirty="0"/>
              <a:t>It has limited processing ability to transfer information wirelessly using an internet protocol. So, it is mainly used for home and building automation. </a:t>
            </a:r>
          </a:p>
          <a:p>
            <a:r>
              <a:rPr lang="en-US" dirty="0"/>
              <a:t>The 6LoWPAN protocol operates only within the 2.4 GHz frequency range with 250 kbps transfer rate. It has a maximum length of 128-bit header packets.</a:t>
            </a:r>
            <a:endParaRPr lang="en-IN" dirty="0"/>
          </a:p>
        </p:txBody>
      </p:sp>
    </p:spTree>
    <p:extLst>
      <p:ext uri="{BB962C8B-B14F-4D97-AF65-F5344CB8AC3E}">
        <p14:creationId xmlns:p14="http://schemas.microsoft.com/office/powerpoint/2010/main" val="1549840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EBC6E-4EE8-2D54-FBF9-8F11651217D2}"/>
              </a:ext>
            </a:extLst>
          </p:cNvPr>
          <p:cNvSpPr>
            <a:spLocks noGrp="1"/>
          </p:cNvSpPr>
          <p:nvPr>
            <p:ph type="title"/>
          </p:nvPr>
        </p:nvSpPr>
        <p:spPr/>
        <p:txBody>
          <a:bodyPr/>
          <a:lstStyle/>
          <a:p>
            <a:r>
              <a:rPr lang="en-IN" dirty="0"/>
              <a:t>6LoWPAN</a:t>
            </a:r>
          </a:p>
        </p:txBody>
      </p:sp>
      <p:sp>
        <p:nvSpPr>
          <p:cNvPr id="3" name="Content Placeholder 2">
            <a:extLst>
              <a:ext uri="{FF2B5EF4-FFF2-40B4-BE49-F238E27FC236}">
                <a16:creationId xmlns="" xmlns:a16="http://schemas.microsoft.com/office/drawing/2014/main" id="{24BC06C1-5F9F-D031-F45B-D57DFECCA4AD}"/>
              </a:ext>
            </a:extLst>
          </p:cNvPr>
          <p:cNvSpPr>
            <a:spLocks noGrp="1"/>
          </p:cNvSpPr>
          <p:nvPr>
            <p:ph idx="1"/>
          </p:nvPr>
        </p:nvSpPr>
        <p:spPr/>
        <p:txBody>
          <a:bodyPr/>
          <a:lstStyle/>
          <a:p>
            <a:r>
              <a:rPr lang="en-US" dirty="0"/>
              <a:t>Based on 802.15.4 protocol at physical layer, the standard has been developed for addressing of IOT sensors and devices in a Wireless Sensor Network (WSN). </a:t>
            </a:r>
          </a:p>
          <a:p>
            <a:pPr marL="0" indent="0">
              <a:buNone/>
            </a:pPr>
            <a:endParaRPr lang="en-US" dirty="0"/>
          </a:p>
          <a:p>
            <a:r>
              <a:rPr lang="en-US" dirty="0"/>
              <a:t>This protocol is a modified version of IPv6 with intention to implement Internet protocol to each and every devices (constrained devices as well as large devices) and the low power devices with limited capabilities like less memory, lossy network etc. </a:t>
            </a:r>
            <a:endParaRPr lang="en-IN" dirty="0"/>
          </a:p>
        </p:txBody>
      </p:sp>
    </p:spTree>
    <p:extLst>
      <p:ext uri="{BB962C8B-B14F-4D97-AF65-F5344CB8AC3E}">
        <p14:creationId xmlns:p14="http://schemas.microsoft.com/office/powerpoint/2010/main" val="330603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55CE86-2BAD-EE11-676C-84EF452382D3}"/>
              </a:ext>
            </a:extLst>
          </p:cNvPr>
          <p:cNvSpPr>
            <a:spLocks noGrp="1"/>
          </p:cNvSpPr>
          <p:nvPr>
            <p:ph type="title"/>
          </p:nvPr>
        </p:nvSpPr>
        <p:spPr/>
        <p:txBody>
          <a:bodyPr/>
          <a:lstStyle/>
          <a:p>
            <a:r>
              <a:rPr lang="en-US" dirty="0"/>
              <a:t>Medium Access Control or MAC Layer: </a:t>
            </a:r>
            <a:endParaRPr lang="en-IN" dirty="0"/>
          </a:p>
        </p:txBody>
      </p:sp>
      <p:sp>
        <p:nvSpPr>
          <p:cNvPr id="3" name="Content Placeholder 2">
            <a:extLst>
              <a:ext uri="{FF2B5EF4-FFF2-40B4-BE49-F238E27FC236}">
                <a16:creationId xmlns="" xmlns:a16="http://schemas.microsoft.com/office/drawing/2014/main" id="{C838E232-4429-50A5-0EA6-B9FDCF6849C6}"/>
              </a:ext>
            </a:extLst>
          </p:cNvPr>
          <p:cNvSpPr>
            <a:spLocks noGrp="1"/>
          </p:cNvSpPr>
          <p:nvPr>
            <p:ph idx="1"/>
          </p:nvPr>
        </p:nvSpPr>
        <p:spPr>
          <a:xfrm>
            <a:off x="210402" y="1690688"/>
            <a:ext cx="11981597" cy="435133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Medium Access Control (MAC) Layer is responsible for the following:</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CSMA-CA (Carrier Sense Multiple Access with Collision Avoidance) is </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implemented</a:t>
            </a:r>
            <a:r>
              <a:rPr lang="en-US" b="1"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Data frame validation and acknowledgement</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Data transfer for upper layers.</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13958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0ABF1D-FC9B-11FA-D252-466C5585E093}"/>
              </a:ext>
            </a:extLst>
          </p:cNvPr>
          <p:cNvSpPr>
            <a:spLocks noGrp="1"/>
          </p:cNvSpPr>
          <p:nvPr>
            <p:ph type="title"/>
          </p:nvPr>
        </p:nvSpPr>
        <p:spPr/>
        <p:txBody>
          <a:bodyPr/>
          <a:lstStyle/>
          <a:p>
            <a:r>
              <a:rPr lang="en-IN" dirty="0"/>
              <a:t>6LoWPAN</a:t>
            </a:r>
          </a:p>
        </p:txBody>
      </p:sp>
      <p:sp>
        <p:nvSpPr>
          <p:cNvPr id="3" name="Content Placeholder 2">
            <a:extLst>
              <a:ext uri="{FF2B5EF4-FFF2-40B4-BE49-F238E27FC236}">
                <a16:creationId xmlns="" xmlns:a16="http://schemas.microsoft.com/office/drawing/2014/main" id="{9D1116C3-CBF8-095F-12B2-F8B0B82E71E1}"/>
              </a:ext>
            </a:extLst>
          </p:cNvPr>
          <p:cNvSpPr>
            <a:spLocks noGrp="1"/>
          </p:cNvSpPr>
          <p:nvPr>
            <p:ph idx="1"/>
          </p:nvPr>
        </p:nvSpPr>
        <p:spPr/>
        <p:txBody>
          <a:bodyPr/>
          <a:lstStyle/>
          <a:p>
            <a:r>
              <a:rPr lang="en-US" dirty="0"/>
              <a:t>6LoWPAN networks connect to the Internet via a gateway (</a:t>
            </a:r>
            <a:r>
              <a:rPr lang="en-US" dirty="0" err="1"/>
              <a:t>WiFi</a:t>
            </a:r>
            <a:r>
              <a:rPr lang="en-US" dirty="0"/>
              <a:t> or Ethernet), which does some process for protocol conversion so that device can communicate with Internet. </a:t>
            </a:r>
          </a:p>
          <a:p>
            <a:r>
              <a:rPr lang="en-US" dirty="0"/>
              <a:t>Specifically, the adaptation layer performs the following three optimizations in order to reduce communication overhead –               </a:t>
            </a:r>
          </a:p>
          <a:p>
            <a:pPr marL="0" indent="0">
              <a:buNone/>
            </a:pPr>
            <a:r>
              <a:rPr lang="en-US" dirty="0"/>
              <a:t>1) Header Compression — Ipv6 supports packet header length of 127 byte. So, 6loWPAN defines header compression of IPv6 packets for decreasing the overhead of IPv6.</a:t>
            </a:r>
            <a:endParaRPr lang="en-IN" dirty="0"/>
          </a:p>
        </p:txBody>
      </p:sp>
    </p:spTree>
    <p:extLst>
      <p:ext uri="{BB962C8B-B14F-4D97-AF65-F5344CB8AC3E}">
        <p14:creationId xmlns:p14="http://schemas.microsoft.com/office/powerpoint/2010/main" val="3551901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0ABF1D-FC9B-11FA-D252-466C5585E093}"/>
              </a:ext>
            </a:extLst>
          </p:cNvPr>
          <p:cNvSpPr>
            <a:spLocks noGrp="1"/>
          </p:cNvSpPr>
          <p:nvPr>
            <p:ph type="title"/>
          </p:nvPr>
        </p:nvSpPr>
        <p:spPr/>
        <p:txBody>
          <a:bodyPr/>
          <a:lstStyle/>
          <a:p>
            <a:r>
              <a:rPr lang="en-IN" dirty="0"/>
              <a:t>6LoWPAN</a:t>
            </a:r>
          </a:p>
        </p:txBody>
      </p:sp>
      <p:sp>
        <p:nvSpPr>
          <p:cNvPr id="3" name="Content Placeholder 2">
            <a:extLst>
              <a:ext uri="{FF2B5EF4-FFF2-40B4-BE49-F238E27FC236}">
                <a16:creationId xmlns="" xmlns:a16="http://schemas.microsoft.com/office/drawing/2014/main" id="{9D1116C3-CBF8-095F-12B2-F8B0B82E71E1}"/>
              </a:ext>
            </a:extLst>
          </p:cNvPr>
          <p:cNvSpPr>
            <a:spLocks noGrp="1"/>
          </p:cNvSpPr>
          <p:nvPr>
            <p:ph idx="1"/>
          </p:nvPr>
        </p:nvSpPr>
        <p:spPr/>
        <p:txBody>
          <a:bodyPr/>
          <a:lstStyle/>
          <a:p>
            <a:pPr marL="0" indent="0">
              <a:buNone/>
            </a:pPr>
            <a:r>
              <a:rPr lang="en-US" dirty="0"/>
              <a:t>2) Fragmentation — The minimum MTU size (maximum transmission unit) of IPv6 is 1280 bytes. On the other hand, the maximum size of a frame in IEEE 802.15.4 is 127 bytes. Therefore, the IPv6 packet need to be fragmented. This is done by the adaptation layer.</a:t>
            </a:r>
          </a:p>
          <a:p>
            <a:pPr marL="0" indent="0">
              <a:buNone/>
            </a:pPr>
            <a:endParaRPr lang="en-US" dirty="0"/>
          </a:p>
          <a:p>
            <a:pPr marL="0" indent="0">
              <a:buNone/>
            </a:pPr>
            <a:r>
              <a:rPr lang="en-US" dirty="0"/>
              <a:t>3) Link Layer Forwarding — 6LoWPAN also supports mesh under routing, which is done at the link layer using link level short addresses. This feature can be used to communicate within a 6LoWPAN network.</a:t>
            </a:r>
          </a:p>
          <a:p>
            <a:pPr marL="0" indent="0">
              <a:buNone/>
            </a:pPr>
            <a:endParaRPr lang="en-IN" dirty="0"/>
          </a:p>
        </p:txBody>
      </p:sp>
    </p:spTree>
    <p:extLst>
      <p:ext uri="{BB962C8B-B14F-4D97-AF65-F5344CB8AC3E}">
        <p14:creationId xmlns:p14="http://schemas.microsoft.com/office/powerpoint/2010/main" val="38963693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9AAA93-BC0F-F473-8358-E0160500EF36}"/>
              </a:ext>
            </a:extLst>
          </p:cNvPr>
          <p:cNvSpPr>
            <a:spLocks noGrp="1"/>
          </p:cNvSpPr>
          <p:nvPr>
            <p:ph type="title"/>
          </p:nvPr>
        </p:nvSpPr>
        <p:spPr/>
        <p:txBody>
          <a:bodyPr/>
          <a:lstStyle/>
          <a:p>
            <a:r>
              <a:rPr lang="en-IN" dirty="0"/>
              <a:t>IoT WIRED COMMUNICATION</a:t>
            </a:r>
          </a:p>
        </p:txBody>
      </p:sp>
      <p:sp>
        <p:nvSpPr>
          <p:cNvPr id="3" name="Content Placeholder 2">
            <a:extLst>
              <a:ext uri="{FF2B5EF4-FFF2-40B4-BE49-F238E27FC236}">
                <a16:creationId xmlns="" xmlns:a16="http://schemas.microsoft.com/office/drawing/2014/main" id="{51A2E9E4-9AE0-BC60-AC3F-166ADCD62F16}"/>
              </a:ext>
            </a:extLst>
          </p:cNvPr>
          <p:cNvSpPr>
            <a:spLocks noGrp="1"/>
          </p:cNvSpPr>
          <p:nvPr>
            <p:ph idx="1"/>
          </p:nvPr>
        </p:nvSpPr>
        <p:spPr/>
        <p:txBody>
          <a:bodyPr>
            <a:normAutofit lnSpcReduction="10000"/>
          </a:bodyPr>
          <a:lstStyle/>
          <a:p>
            <a:pPr marL="0" indent="0">
              <a:buNone/>
            </a:pPr>
            <a:r>
              <a:rPr lang="en-US" dirty="0"/>
              <a:t>•	IoT technology is deployed in many ways so no single network solution is right. It depends on the situation and where the devices are located. Some of the factors affecting the selection of the type of network are </a:t>
            </a:r>
          </a:p>
          <a:p>
            <a:pPr marL="0" indent="0">
              <a:buNone/>
            </a:pPr>
            <a:r>
              <a:rPr lang="en-US" dirty="0"/>
              <a:t>–	network range</a:t>
            </a:r>
          </a:p>
          <a:p>
            <a:pPr marL="0" indent="0">
              <a:buNone/>
            </a:pPr>
            <a:r>
              <a:rPr lang="en-US" dirty="0"/>
              <a:t>–	network bandwidth</a:t>
            </a:r>
          </a:p>
          <a:p>
            <a:pPr marL="0" indent="0">
              <a:buNone/>
            </a:pPr>
            <a:r>
              <a:rPr lang="en-US" dirty="0"/>
              <a:t>–	power usage</a:t>
            </a:r>
          </a:p>
          <a:p>
            <a:pPr marL="0" indent="0">
              <a:buNone/>
            </a:pPr>
            <a:r>
              <a:rPr lang="en-US" dirty="0"/>
              <a:t>–	Interoperability</a:t>
            </a:r>
          </a:p>
          <a:p>
            <a:pPr marL="0" indent="0">
              <a:buNone/>
            </a:pPr>
            <a:r>
              <a:rPr lang="en-US" dirty="0"/>
              <a:t>–	intermittent connectivity</a:t>
            </a:r>
          </a:p>
          <a:p>
            <a:pPr marL="0" indent="0">
              <a:buNone/>
            </a:pPr>
            <a:r>
              <a:rPr lang="en-US" dirty="0"/>
              <a:t>–	security.</a:t>
            </a:r>
          </a:p>
          <a:p>
            <a:pPr marL="0" indent="0">
              <a:buNone/>
            </a:pPr>
            <a:endParaRPr lang="en-IN" dirty="0"/>
          </a:p>
        </p:txBody>
      </p:sp>
    </p:spTree>
    <p:extLst>
      <p:ext uri="{BB962C8B-B14F-4D97-AF65-F5344CB8AC3E}">
        <p14:creationId xmlns:p14="http://schemas.microsoft.com/office/powerpoint/2010/main" val="8049485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9AAA93-BC0F-F473-8358-E0160500EF36}"/>
              </a:ext>
            </a:extLst>
          </p:cNvPr>
          <p:cNvSpPr>
            <a:spLocks noGrp="1"/>
          </p:cNvSpPr>
          <p:nvPr>
            <p:ph type="title"/>
          </p:nvPr>
        </p:nvSpPr>
        <p:spPr/>
        <p:txBody>
          <a:bodyPr/>
          <a:lstStyle/>
          <a:p>
            <a:r>
              <a:rPr lang="en-IN" dirty="0"/>
              <a:t>IoT WIRED COMMUNICATION</a:t>
            </a:r>
          </a:p>
        </p:txBody>
      </p:sp>
      <p:sp>
        <p:nvSpPr>
          <p:cNvPr id="3" name="Content Placeholder 2">
            <a:extLst>
              <a:ext uri="{FF2B5EF4-FFF2-40B4-BE49-F238E27FC236}">
                <a16:creationId xmlns="" xmlns:a16="http://schemas.microsoft.com/office/drawing/2014/main" id="{51A2E9E4-9AE0-BC60-AC3F-166ADCD62F16}"/>
              </a:ext>
            </a:extLst>
          </p:cNvPr>
          <p:cNvSpPr>
            <a:spLocks noGrp="1"/>
          </p:cNvSpPr>
          <p:nvPr>
            <p:ph idx="1"/>
          </p:nvPr>
        </p:nvSpPr>
        <p:spPr/>
        <p:txBody>
          <a:bodyPr>
            <a:normAutofit fontScale="92500"/>
          </a:bodyPr>
          <a:lstStyle/>
          <a:p>
            <a:pPr marL="0" indent="0">
              <a:buNone/>
            </a:pPr>
            <a:r>
              <a:rPr lang="en-US" dirty="0"/>
              <a:t>•	A wired network uses Ethernet cable to connect to the network. The Ethernet cable is in turn connected to a DSL or cable to the network gateway. The wired networks are mature technology, and it is easy to get plugged into if you already have phone lines, power lines, and coaxial cable lines.</a:t>
            </a:r>
          </a:p>
          <a:p>
            <a:pPr marL="0" indent="0">
              <a:buNone/>
            </a:pPr>
            <a:r>
              <a:rPr lang="en-US" dirty="0"/>
              <a:t>BENEFITS OF THE WIRED MONITORING DEVICES</a:t>
            </a:r>
          </a:p>
          <a:p>
            <a:pPr marL="0" indent="0">
              <a:buNone/>
            </a:pPr>
            <a:r>
              <a:rPr lang="en-US" dirty="0"/>
              <a:t>–	Reliability: Less prone to dropped connections.</a:t>
            </a:r>
          </a:p>
          <a:p>
            <a:pPr marL="0" indent="0">
              <a:buNone/>
            </a:pPr>
            <a:r>
              <a:rPr lang="en-US" dirty="0"/>
              <a:t>–	Speed: Wired connectivity is much faster than wireless. Wired data transmissions are not sensitive to distances and has no effect on the performance of the connection.</a:t>
            </a:r>
          </a:p>
          <a:p>
            <a:pPr marL="0" indent="0">
              <a:buNone/>
            </a:pPr>
            <a:r>
              <a:rPr lang="en-US" dirty="0"/>
              <a:t>–	Security: Cannot be hacked or tapped</a:t>
            </a:r>
          </a:p>
          <a:p>
            <a:pPr marL="0" indent="0">
              <a:buNone/>
            </a:pPr>
            <a:endParaRPr lang="en-IN" dirty="0"/>
          </a:p>
        </p:txBody>
      </p:sp>
    </p:spTree>
    <p:extLst>
      <p:ext uri="{BB962C8B-B14F-4D97-AF65-F5344CB8AC3E}">
        <p14:creationId xmlns:p14="http://schemas.microsoft.com/office/powerpoint/2010/main" val="27145579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9AAA93-BC0F-F473-8358-E0160500EF36}"/>
              </a:ext>
            </a:extLst>
          </p:cNvPr>
          <p:cNvSpPr>
            <a:spLocks noGrp="1"/>
          </p:cNvSpPr>
          <p:nvPr>
            <p:ph type="title"/>
          </p:nvPr>
        </p:nvSpPr>
        <p:spPr/>
        <p:txBody>
          <a:bodyPr/>
          <a:lstStyle/>
          <a:p>
            <a:r>
              <a:rPr lang="en-IN" dirty="0"/>
              <a:t>IoT WIRED COMMUNICATION</a:t>
            </a:r>
          </a:p>
        </p:txBody>
      </p:sp>
      <p:sp>
        <p:nvSpPr>
          <p:cNvPr id="3" name="Content Placeholder 2">
            <a:extLst>
              <a:ext uri="{FF2B5EF4-FFF2-40B4-BE49-F238E27FC236}">
                <a16:creationId xmlns="" xmlns:a16="http://schemas.microsoft.com/office/drawing/2014/main" id="{51A2E9E4-9AE0-BC60-AC3F-166ADCD62F16}"/>
              </a:ext>
            </a:extLst>
          </p:cNvPr>
          <p:cNvSpPr>
            <a:spLocks noGrp="1"/>
          </p:cNvSpPr>
          <p:nvPr>
            <p:ph idx="1"/>
          </p:nvPr>
        </p:nvSpPr>
        <p:spPr/>
        <p:txBody>
          <a:bodyPr>
            <a:normAutofit/>
          </a:bodyPr>
          <a:lstStyle/>
          <a:p>
            <a:pPr marL="0" indent="0">
              <a:buNone/>
            </a:pPr>
            <a:r>
              <a:rPr lang="en-US" dirty="0"/>
              <a:t>•	DISADVANTAGES</a:t>
            </a:r>
          </a:p>
          <a:p>
            <a:pPr marL="0" indent="0">
              <a:buNone/>
            </a:pPr>
            <a:r>
              <a:rPr lang="en-US" dirty="0"/>
              <a:t>–	Cost: Wired connections are more expensive than wireless due to the cost of the wire, labor costs for installation. </a:t>
            </a:r>
          </a:p>
          <a:p>
            <a:pPr marL="0" indent="0">
              <a:buNone/>
            </a:pPr>
            <a:r>
              <a:rPr lang="en-US" dirty="0"/>
              <a:t>–	Mobility: No mobility</a:t>
            </a:r>
          </a:p>
          <a:p>
            <a:pPr marL="0" indent="0">
              <a:buNone/>
            </a:pPr>
            <a:r>
              <a:rPr lang="en-US" dirty="0"/>
              <a:t>–	Scalability: Scalability would be an issue not only for networks to be up and running quickly but also for the planning and cost purposes.</a:t>
            </a:r>
          </a:p>
          <a:p>
            <a:pPr marL="0" indent="0">
              <a:buNone/>
            </a:pPr>
            <a:endParaRPr lang="en-IN" dirty="0"/>
          </a:p>
        </p:txBody>
      </p:sp>
    </p:spTree>
    <p:extLst>
      <p:ext uri="{BB962C8B-B14F-4D97-AF65-F5344CB8AC3E}">
        <p14:creationId xmlns:p14="http://schemas.microsoft.com/office/powerpoint/2010/main" val="13162941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23203C-2BA9-EC83-68D0-B12CB9063323}"/>
              </a:ext>
            </a:extLst>
          </p:cNvPr>
          <p:cNvSpPr>
            <a:spLocks noGrp="1"/>
          </p:cNvSpPr>
          <p:nvPr>
            <p:ph type="title"/>
          </p:nvPr>
        </p:nvSpPr>
        <p:spPr/>
        <p:txBody>
          <a:bodyPr/>
          <a:lstStyle/>
          <a:p>
            <a:r>
              <a:rPr lang="en-IN" dirty="0"/>
              <a:t>IoT POWER SOURCES</a:t>
            </a:r>
          </a:p>
        </p:txBody>
      </p:sp>
      <p:pic>
        <p:nvPicPr>
          <p:cNvPr id="4" name="Content Placeholder 3">
            <a:extLst>
              <a:ext uri="{FF2B5EF4-FFF2-40B4-BE49-F238E27FC236}">
                <a16:creationId xmlns="" xmlns:a16="http://schemas.microsoft.com/office/drawing/2014/main" id="{4A889DFC-7AD8-9242-1BE6-163D1E0AA8FD}"/>
              </a:ext>
            </a:extLst>
          </p:cNvPr>
          <p:cNvPicPr>
            <a:picLocks noGrp="1" noChangeAspect="1"/>
          </p:cNvPicPr>
          <p:nvPr>
            <p:ph idx="1"/>
          </p:nvPr>
        </p:nvPicPr>
        <p:blipFill>
          <a:blip r:embed="rId2"/>
          <a:stretch>
            <a:fillRect/>
          </a:stretch>
        </p:blipFill>
        <p:spPr>
          <a:xfrm>
            <a:off x="2064470" y="1690688"/>
            <a:ext cx="7522589" cy="3984248"/>
          </a:xfrm>
          <a:prstGeom prst="rect">
            <a:avLst/>
          </a:prstGeom>
        </p:spPr>
      </p:pic>
    </p:spTree>
    <p:extLst>
      <p:ext uri="{BB962C8B-B14F-4D97-AF65-F5344CB8AC3E}">
        <p14:creationId xmlns:p14="http://schemas.microsoft.com/office/powerpoint/2010/main" val="12390519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CFE32A-AE6D-1467-F21F-BC892308B48E}"/>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9A4CC17-F97D-84A9-2426-5B91CF71B45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0483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55CE86-2BAD-EE11-676C-84EF452382D3}"/>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Medium Access Control or MAC Layer: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C838E232-4429-50A5-0EA6-B9FDCF6849C6}"/>
              </a:ext>
            </a:extLst>
          </p:cNvPr>
          <p:cNvSpPr>
            <a:spLocks noGrp="1"/>
          </p:cNvSpPr>
          <p:nvPr>
            <p:ph idx="1"/>
          </p:nvPr>
        </p:nvSpPr>
        <p:spPr>
          <a:xfrm>
            <a:off x="259307" y="1825625"/>
            <a:ext cx="11778017" cy="4889074"/>
          </a:xfrm>
        </p:spPr>
        <p:txBody>
          <a:bodyPr>
            <a:normAutofit lnSpcReduction="10000"/>
          </a:bodyPr>
          <a:lstStyle/>
          <a:p>
            <a:pPr algn="just"/>
            <a:r>
              <a:rPr lang="en-US" b="1" dirty="0">
                <a:solidFill>
                  <a:srgbClr val="FF0000"/>
                </a:solidFill>
                <a:latin typeface="Times New Roman" panose="02020603050405020304" pitchFamily="18" charset="0"/>
                <a:cs typeface="Times New Roman" panose="02020603050405020304" pitchFamily="18" charset="0"/>
              </a:rPr>
              <a:t>Data handling and data management </a:t>
            </a:r>
            <a:r>
              <a:rPr lang="en-US" dirty="0">
                <a:latin typeface="Times New Roman" panose="02020603050405020304" pitchFamily="18" charset="0"/>
                <a:cs typeface="Times New Roman" panose="02020603050405020304" pitchFamily="18" charset="0"/>
              </a:rPr>
              <a:t>are the two main functions of the MAC layer. </a:t>
            </a:r>
            <a:r>
              <a:rPr lang="en-US" dirty="0" smtClean="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handling includes functions such as </a:t>
            </a:r>
            <a:r>
              <a:rPr lang="en-US" b="1" dirty="0">
                <a:latin typeface="Times New Roman" panose="02020603050405020304" pitchFamily="18" charset="0"/>
                <a:cs typeface="Times New Roman" panose="02020603050405020304" pitchFamily="18" charset="0"/>
              </a:rPr>
              <a:t>“Data Request” and “Data Confirm”. </a:t>
            </a:r>
            <a:r>
              <a:rPr lang="en-US" b="1" dirty="0">
                <a:solidFill>
                  <a:srgbClr val="FF0000"/>
                </a:solidFill>
                <a:latin typeface="Times New Roman" panose="02020603050405020304" pitchFamily="18" charset="0"/>
                <a:cs typeface="Times New Roman" panose="02020603050405020304" pitchFamily="18" charset="0"/>
              </a:rPr>
              <a:t>The MAC layer adds destination address and transmits options for the outgoing data frames.</a:t>
            </a:r>
          </a:p>
          <a:p>
            <a:pPr algn="just"/>
            <a:r>
              <a:rPr lang="en-US" dirty="0">
                <a:latin typeface="Times New Roman" panose="02020603050405020304" pitchFamily="18" charset="0"/>
                <a:cs typeface="Times New Roman" panose="02020603050405020304" pitchFamily="18" charset="0"/>
              </a:rPr>
              <a:t>When the Zigbee network layer calls the </a:t>
            </a:r>
            <a:r>
              <a:rPr lang="en-US" b="1" dirty="0">
                <a:solidFill>
                  <a:srgbClr val="FF0000"/>
                </a:solidFill>
                <a:latin typeface="Times New Roman" panose="02020603050405020304" pitchFamily="18" charset="0"/>
                <a:cs typeface="Times New Roman" panose="02020603050405020304" pitchFamily="18" charset="0"/>
              </a:rPr>
              <a:t>“data request” </a:t>
            </a:r>
            <a:r>
              <a:rPr lang="en-US" dirty="0">
                <a:latin typeface="Times New Roman" panose="02020603050405020304" pitchFamily="18" charset="0"/>
                <a:cs typeface="Times New Roman" panose="02020603050405020304" pitchFamily="18" charset="0"/>
              </a:rPr>
              <a:t>function, the data gets formatted into relevant MAC header and frame length is added which is the physical header. </a:t>
            </a:r>
            <a:r>
              <a:rPr lang="en-US" b="1" dirty="0">
                <a:latin typeface="Times New Roman" panose="02020603050405020304" pitchFamily="18" charset="0"/>
                <a:cs typeface="Times New Roman" panose="02020603050405020304" pitchFamily="18" charset="0"/>
              </a:rPr>
              <a:t>The data frame is ready to be transmitted.</a:t>
            </a:r>
          </a:p>
          <a:p>
            <a:pPr algn="just"/>
            <a:r>
              <a:rPr lang="en-US" dirty="0">
                <a:latin typeface="Times New Roman" panose="02020603050405020304" pitchFamily="18" charset="0"/>
                <a:cs typeface="Times New Roman" panose="02020603050405020304" pitchFamily="18" charset="0"/>
              </a:rPr>
              <a:t>The purpose of </a:t>
            </a:r>
            <a:r>
              <a:rPr lang="en-US" b="1" dirty="0">
                <a:solidFill>
                  <a:srgbClr val="FF0000"/>
                </a:solidFill>
                <a:latin typeface="Times New Roman" panose="02020603050405020304" pitchFamily="18" charset="0"/>
                <a:cs typeface="Times New Roman" panose="02020603050405020304" pitchFamily="18" charset="0"/>
              </a:rPr>
              <a:t>“Data Confirm” </a:t>
            </a:r>
            <a:r>
              <a:rPr lang="en-US" dirty="0">
                <a:latin typeface="Times New Roman" panose="02020603050405020304" pitchFamily="18" charset="0"/>
                <a:cs typeface="Times New Roman" panose="02020603050405020304" pitchFamily="18" charset="0"/>
              </a:rPr>
              <a:t>function is </a:t>
            </a:r>
            <a:r>
              <a:rPr lang="en-US" b="1" dirty="0">
                <a:solidFill>
                  <a:srgbClr val="FF0000"/>
                </a:solidFill>
                <a:latin typeface="Times New Roman" panose="02020603050405020304" pitchFamily="18" charset="0"/>
                <a:cs typeface="Times New Roman" panose="02020603050405020304" pitchFamily="18" charset="0"/>
              </a:rPr>
              <a:t>to communicate the status of the transmitted data. </a:t>
            </a:r>
            <a:r>
              <a:rPr lang="en-US" dirty="0">
                <a:latin typeface="Times New Roman" panose="02020603050405020304" pitchFamily="18" charset="0"/>
                <a:cs typeface="Times New Roman" panose="02020603050405020304" pitchFamily="18" charset="0"/>
              </a:rPr>
              <a:t>It sends a failure status when the transmission frames exceeds or when there is no response to transmitted data.</a:t>
            </a: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597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8516DD-CD35-2B07-F1D3-313D88058AA9}"/>
              </a:ext>
            </a:extLst>
          </p:cNvPr>
          <p:cNvSpPr>
            <a:spLocks noGrp="1"/>
          </p:cNvSpPr>
          <p:nvPr>
            <p:ph type="title"/>
          </p:nvPr>
        </p:nvSpPr>
        <p:spPr/>
        <p:txBody>
          <a:bodyPr>
            <a:normAutofit/>
          </a:bodyPr>
          <a:lstStyle/>
          <a:p>
            <a:pPr algn="ctr"/>
            <a:r>
              <a:rPr lang="en-IN" sz="3600" b="1" dirty="0"/>
              <a:t>Network Layer: </a:t>
            </a:r>
          </a:p>
        </p:txBody>
      </p:sp>
      <p:sp>
        <p:nvSpPr>
          <p:cNvPr id="3" name="Content Placeholder 2">
            <a:extLst>
              <a:ext uri="{FF2B5EF4-FFF2-40B4-BE49-F238E27FC236}">
                <a16:creationId xmlns="" xmlns:a16="http://schemas.microsoft.com/office/drawing/2014/main" id="{A18A2697-261B-201F-992F-F7310A4C58B6}"/>
              </a:ext>
            </a:extLst>
          </p:cNvPr>
          <p:cNvSpPr>
            <a:spLocks noGrp="1"/>
          </p:cNvSpPr>
          <p:nvPr>
            <p:ph idx="1"/>
          </p:nvPr>
        </p:nvSpPr>
        <p:spPr/>
        <p:txBody>
          <a:bodyPr/>
          <a:lstStyle/>
          <a:p>
            <a:pPr marL="0" indent="0">
              <a:buNone/>
            </a:pPr>
            <a:r>
              <a:rPr lang="en-US" dirty="0"/>
              <a:t>Network Layer in Zigbee architecture is responsible for the following functions:</a:t>
            </a:r>
          </a:p>
          <a:p>
            <a:pPr marL="0" indent="0">
              <a:buNone/>
            </a:pPr>
            <a:r>
              <a:rPr lang="en-US" dirty="0"/>
              <a:t>•	</a:t>
            </a:r>
            <a:r>
              <a:rPr lang="en-US" b="1" dirty="0"/>
              <a:t>Initiation of a network</a:t>
            </a:r>
          </a:p>
          <a:p>
            <a:pPr marL="0" indent="0">
              <a:buNone/>
            </a:pPr>
            <a:r>
              <a:rPr lang="en-US" dirty="0"/>
              <a:t>•	</a:t>
            </a:r>
            <a:r>
              <a:rPr lang="en-US" b="1" dirty="0"/>
              <a:t>Assigning node addresses</a:t>
            </a:r>
          </a:p>
          <a:p>
            <a:pPr marL="0" indent="0">
              <a:buNone/>
            </a:pPr>
            <a:r>
              <a:rPr lang="en-US" dirty="0"/>
              <a:t>•	</a:t>
            </a:r>
            <a:r>
              <a:rPr lang="en-US" b="1" dirty="0"/>
              <a:t>Configuring of new devices</a:t>
            </a:r>
          </a:p>
          <a:p>
            <a:pPr marL="0" indent="0">
              <a:buNone/>
            </a:pPr>
            <a:r>
              <a:rPr lang="en-US" b="1" dirty="0"/>
              <a:t>•	Providing secured transmission</a:t>
            </a:r>
          </a:p>
          <a:p>
            <a:pPr marL="0" indent="0">
              <a:buNone/>
            </a:pPr>
            <a:endParaRPr lang="en-IN" dirty="0"/>
          </a:p>
        </p:txBody>
      </p:sp>
    </p:spTree>
    <p:extLst>
      <p:ext uri="{BB962C8B-B14F-4D97-AF65-F5344CB8AC3E}">
        <p14:creationId xmlns:p14="http://schemas.microsoft.com/office/powerpoint/2010/main" val="217432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D04D13-C50D-B0B4-29F6-72263C30E815}"/>
              </a:ext>
            </a:extLst>
          </p:cNvPr>
          <p:cNvSpPr>
            <a:spLocks noGrp="1"/>
          </p:cNvSpPr>
          <p:nvPr>
            <p:ph type="title"/>
          </p:nvPr>
        </p:nvSpPr>
        <p:spPr/>
        <p:txBody>
          <a:bodyPr>
            <a:normAutofit/>
          </a:bodyPr>
          <a:lstStyle/>
          <a:p>
            <a:pPr algn="ctr"/>
            <a:r>
              <a:rPr lang="en-IN" sz="3600" b="1" dirty="0">
                <a:latin typeface="Times New Roman" panose="02020603050405020304" pitchFamily="18" charset="0"/>
                <a:cs typeface="Times New Roman" panose="02020603050405020304" pitchFamily="18" charset="0"/>
              </a:rPr>
              <a:t>Network Layer: </a:t>
            </a:r>
          </a:p>
        </p:txBody>
      </p:sp>
      <p:sp>
        <p:nvSpPr>
          <p:cNvPr id="3" name="Content Placeholder 2">
            <a:extLst>
              <a:ext uri="{FF2B5EF4-FFF2-40B4-BE49-F238E27FC236}">
                <a16:creationId xmlns="" xmlns:a16="http://schemas.microsoft.com/office/drawing/2014/main" id="{707FD8E1-24B5-E69C-5C1C-3FF1FFE198B3}"/>
              </a:ext>
            </a:extLst>
          </p:cNvPr>
          <p:cNvSpPr>
            <a:spLocks noGrp="1"/>
          </p:cNvSpPr>
          <p:nvPr>
            <p:ph idx="1"/>
          </p:nvPr>
        </p:nvSpPr>
        <p:spPr>
          <a:xfrm>
            <a:off x="196755" y="1690688"/>
            <a:ext cx="11867866" cy="4351338"/>
          </a:xfrm>
        </p:spPr>
        <p:txBody>
          <a:bodyPr/>
          <a:lstStyle/>
          <a:p>
            <a:pPr algn="just"/>
            <a:r>
              <a:rPr lang="en-US" dirty="0">
                <a:latin typeface="Times New Roman" panose="02020603050405020304" pitchFamily="18" charset="0"/>
                <a:cs typeface="Times New Roman" panose="02020603050405020304" pitchFamily="18" charset="0"/>
              </a:rPr>
              <a:t>Network Layer provides </a:t>
            </a:r>
            <a:r>
              <a:rPr lang="en-US" b="1" dirty="0">
                <a:solidFill>
                  <a:srgbClr val="FF0000"/>
                </a:solidFill>
                <a:latin typeface="Times New Roman" panose="02020603050405020304" pitchFamily="18" charset="0"/>
                <a:cs typeface="Times New Roman" panose="02020603050405020304" pitchFamily="18" charset="0"/>
              </a:rPr>
              <a:t>interface between MAC layer and the application layer. </a:t>
            </a:r>
          </a:p>
          <a:p>
            <a:pPr algn="just"/>
            <a:r>
              <a:rPr lang="en-US" dirty="0">
                <a:latin typeface="Times New Roman" panose="02020603050405020304" pitchFamily="18" charset="0"/>
                <a:cs typeface="Times New Roman" panose="02020603050405020304" pitchFamily="18" charset="0"/>
              </a:rPr>
              <a:t>When a </a:t>
            </a:r>
            <a:r>
              <a:rPr lang="en-US" b="1" dirty="0">
                <a:solidFill>
                  <a:srgbClr val="FF0000"/>
                </a:solidFill>
                <a:latin typeface="Times New Roman" panose="02020603050405020304" pitchFamily="18" charset="0"/>
                <a:cs typeface="Times New Roman" panose="02020603050405020304" pitchFamily="18" charset="0"/>
              </a:rPr>
              <a:t>coordinator attempts to establish a Zigbee network, </a:t>
            </a:r>
            <a:r>
              <a:rPr lang="en-US" dirty="0">
                <a:latin typeface="Times New Roman" panose="02020603050405020304" pitchFamily="18" charset="0"/>
                <a:cs typeface="Times New Roman" panose="02020603050405020304" pitchFamily="18" charset="0"/>
              </a:rPr>
              <a:t>an energy scan is initiated to find the best RF channel for its new network. When a channel has been chosen, the </a:t>
            </a:r>
            <a:r>
              <a:rPr lang="en-US" b="1" dirty="0">
                <a:solidFill>
                  <a:srgbClr val="FF0000"/>
                </a:solidFill>
                <a:latin typeface="Times New Roman" panose="02020603050405020304" pitchFamily="18" charset="0"/>
                <a:cs typeface="Times New Roman" panose="02020603050405020304" pitchFamily="18" charset="0"/>
              </a:rPr>
              <a:t>coordinator assigns a PAN-ID</a:t>
            </a:r>
            <a:r>
              <a:rPr lang="en-US" dirty="0">
                <a:latin typeface="Times New Roman" panose="02020603050405020304" pitchFamily="18" charset="0"/>
                <a:cs typeface="Times New Roman" panose="02020603050405020304" pitchFamily="18" charset="0"/>
              </a:rPr>
              <a:t> which will be applied to all the devices that join the network.</a:t>
            </a:r>
          </a:p>
          <a:p>
            <a:pPr algn="just"/>
            <a:r>
              <a:rPr lang="en-US" dirty="0">
                <a:latin typeface="Times New Roman" panose="02020603050405020304" pitchFamily="18" charset="0"/>
                <a:cs typeface="Times New Roman" panose="02020603050405020304" pitchFamily="18" charset="0"/>
              </a:rPr>
              <a:t>PAN-ID is a </a:t>
            </a:r>
            <a:r>
              <a:rPr lang="en-US" b="1" dirty="0">
                <a:solidFill>
                  <a:srgbClr val="FF0000"/>
                </a:solidFill>
                <a:latin typeface="Times New Roman" panose="02020603050405020304" pitchFamily="18" charset="0"/>
                <a:cs typeface="Times New Roman" panose="02020603050405020304" pitchFamily="18" charset="0"/>
              </a:rPr>
              <a:t>16-bit number that is used as a network identifier. </a:t>
            </a:r>
            <a:r>
              <a:rPr lang="en-US" dirty="0">
                <a:latin typeface="Times New Roman" panose="02020603050405020304" pitchFamily="18" charset="0"/>
                <a:cs typeface="Times New Roman" panose="02020603050405020304" pitchFamily="18" charset="0"/>
              </a:rPr>
              <a:t>A node is allowed to communicate on a network only when it undergoes the association process. The association function is used to join a node to a parent.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74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BFC5C8-4730-C2DE-D9C3-E8374831A806}"/>
              </a:ext>
            </a:extLst>
          </p:cNvPr>
          <p:cNvSpPr>
            <a:spLocks noGrp="1"/>
          </p:cNvSpPr>
          <p:nvPr>
            <p:ph type="title"/>
          </p:nvPr>
        </p:nvSpPr>
        <p:spPr/>
        <p:txBody>
          <a:bodyPr/>
          <a:lstStyle/>
          <a:p>
            <a:r>
              <a:rPr lang="en-IN" dirty="0"/>
              <a:t>Network Layer: </a:t>
            </a:r>
          </a:p>
        </p:txBody>
      </p:sp>
      <p:pic>
        <p:nvPicPr>
          <p:cNvPr id="4" name="Content Placeholder 3" descr="Diagram&#10;&#10;Description automatically generated">
            <a:extLst>
              <a:ext uri="{FF2B5EF4-FFF2-40B4-BE49-F238E27FC236}">
                <a16:creationId xmlns="" xmlns:a16="http://schemas.microsoft.com/office/drawing/2014/main" id="{39F00D0C-A153-A535-DB1F-87730D8EA7E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2689" y="1527141"/>
            <a:ext cx="7117237" cy="4864231"/>
          </a:xfrm>
          <a:prstGeom prst="rect">
            <a:avLst/>
          </a:prstGeom>
          <a:noFill/>
          <a:ln>
            <a:noFill/>
          </a:ln>
        </p:spPr>
      </p:pic>
    </p:spTree>
    <p:extLst>
      <p:ext uri="{BB962C8B-B14F-4D97-AF65-F5344CB8AC3E}">
        <p14:creationId xmlns:p14="http://schemas.microsoft.com/office/powerpoint/2010/main" val="968136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2EC663-16AE-1DCD-EC52-7B3DF6827845}"/>
              </a:ext>
            </a:extLst>
          </p:cNvPr>
          <p:cNvSpPr>
            <a:spLocks noGrp="1"/>
          </p:cNvSpPr>
          <p:nvPr>
            <p:ph type="title"/>
          </p:nvPr>
        </p:nvSpPr>
        <p:spPr/>
        <p:txBody>
          <a:bodyPr/>
          <a:lstStyle/>
          <a:p>
            <a:r>
              <a:rPr lang="en-IN" dirty="0"/>
              <a:t>Application Layer: </a:t>
            </a:r>
          </a:p>
        </p:txBody>
      </p:sp>
      <p:sp>
        <p:nvSpPr>
          <p:cNvPr id="3" name="Content Placeholder 2">
            <a:extLst>
              <a:ext uri="{FF2B5EF4-FFF2-40B4-BE49-F238E27FC236}">
                <a16:creationId xmlns="" xmlns:a16="http://schemas.microsoft.com/office/drawing/2014/main" id="{38B12181-24F1-25B4-B91E-4917626E0267}"/>
              </a:ext>
            </a:extLst>
          </p:cNvPr>
          <p:cNvSpPr>
            <a:spLocks noGrp="1"/>
          </p:cNvSpPr>
          <p:nvPr>
            <p:ph idx="1"/>
          </p:nvPr>
        </p:nvSpPr>
        <p:spPr/>
        <p:txBody>
          <a:bodyPr/>
          <a:lstStyle/>
          <a:p>
            <a:pPr marL="0" indent="0">
              <a:buNone/>
            </a:pPr>
            <a:r>
              <a:rPr lang="en-US" dirty="0"/>
              <a:t>The Application Layer in Zigbee architecture consists of sub layers namely:</a:t>
            </a:r>
          </a:p>
          <a:p>
            <a:pPr marL="0" indent="0">
              <a:buNone/>
            </a:pPr>
            <a:endParaRPr lang="en-US" dirty="0"/>
          </a:p>
          <a:p>
            <a:pPr marL="0" indent="0">
              <a:buNone/>
            </a:pPr>
            <a:r>
              <a:rPr lang="en-US" dirty="0"/>
              <a:t>•	Application Support Sub Layer</a:t>
            </a:r>
          </a:p>
          <a:p>
            <a:pPr marL="0" indent="0">
              <a:buNone/>
            </a:pPr>
            <a:r>
              <a:rPr lang="en-US" dirty="0"/>
              <a:t>•	Application Framework</a:t>
            </a:r>
          </a:p>
          <a:p>
            <a:pPr marL="0" indent="0">
              <a:buNone/>
            </a:pPr>
            <a:endParaRPr lang="en-IN" dirty="0"/>
          </a:p>
        </p:txBody>
      </p:sp>
    </p:spTree>
    <p:extLst>
      <p:ext uri="{BB962C8B-B14F-4D97-AF65-F5344CB8AC3E}">
        <p14:creationId xmlns:p14="http://schemas.microsoft.com/office/powerpoint/2010/main" val="3752454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BA524C-DDDB-6764-12C6-928E7AE92F45}"/>
              </a:ext>
            </a:extLst>
          </p:cNvPr>
          <p:cNvSpPr>
            <a:spLocks noGrp="1"/>
          </p:cNvSpPr>
          <p:nvPr>
            <p:ph type="title"/>
          </p:nvPr>
        </p:nvSpPr>
        <p:spPr/>
        <p:txBody>
          <a:bodyPr/>
          <a:lstStyle/>
          <a:p>
            <a:r>
              <a:rPr lang="en-IN" dirty="0"/>
              <a:t>Application Support Sub Layer (APS)</a:t>
            </a:r>
          </a:p>
        </p:txBody>
      </p:sp>
      <p:sp>
        <p:nvSpPr>
          <p:cNvPr id="3" name="Content Placeholder 2">
            <a:extLst>
              <a:ext uri="{FF2B5EF4-FFF2-40B4-BE49-F238E27FC236}">
                <a16:creationId xmlns="" xmlns:a16="http://schemas.microsoft.com/office/drawing/2014/main" id="{887A10EB-A601-6503-5195-6D7E3D54ED2E}"/>
              </a:ext>
            </a:extLst>
          </p:cNvPr>
          <p:cNvSpPr>
            <a:spLocks noGrp="1"/>
          </p:cNvSpPr>
          <p:nvPr>
            <p:ph idx="1"/>
          </p:nvPr>
        </p:nvSpPr>
        <p:spPr/>
        <p:txBody>
          <a:bodyPr/>
          <a:lstStyle/>
          <a:p>
            <a:r>
              <a:rPr lang="en-US" dirty="0"/>
              <a:t>This layer is responsible for filtering of packets for end devices, checks for duplicity of packets which is common in a network that supports automatic retries. To maximize the chance of successful transmission, it performs automatic retries, when the acknowledgement is requested by the sender.</a:t>
            </a:r>
          </a:p>
          <a:p>
            <a:r>
              <a:rPr lang="en-US" dirty="0"/>
              <a:t>It is involved in maintaining binding tables. Binding is the connection between the endpoint on the node to one or more endpoints on other nodes. The address mapping associates a 64-bit MAC address with a Zigbee 16-bit network address</a:t>
            </a:r>
          </a:p>
          <a:p>
            <a:endParaRPr lang="en-IN" dirty="0"/>
          </a:p>
        </p:txBody>
      </p:sp>
    </p:spTree>
    <p:extLst>
      <p:ext uri="{BB962C8B-B14F-4D97-AF65-F5344CB8AC3E}">
        <p14:creationId xmlns:p14="http://schemas.microsoft.com/office/powerpoint/2010/main" val="679843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BA524C-DDDB-6764-12C6-928E7AE92F45}"/>
              </a:ext>
            </a:extLst>
          </p:cNvPr>
          <p:cNvSpPr>
            <a:spLocks noGrp="1"/>
          </p:cNvSpPr>
          <p:nvPr>
            <p:ph type="title"/>
          </p:nvPr>
        </p:nvSpPr>
        <p:spPr/>
        <p:txBody>
          <a:bodyPr/>
          <a:lstStyle/>
          <a:p>
            <a:r>
              <a:rPr lang="en-IN" dirty="0"/>
              <a:t>Application Support Sub Layer (APS)</a:t>
            </a:r>
          </a:p>
        </p:txBody>
      </p:sp>
      <p:sp>
        <p:nvSpPr>
          <p:cNvPr id="3" name="Content Placeholder 2">
            <a:extLst>
              <a:ext uri="{FF2B5EF4-FFF2-40B4-BE49-F238E27FC236}">
                <a16:creationId xmlns="" xmlns:a16="http://schemas.microsoft.com/office/drawing/2014/main" id="{887A10EB-A601-6503-5195-6D7E3D54ED2E}"/>
              </a:ext>
            </a:extLst>
          </p:cNvPr>
          <p:cNvSpPr>
            <a:spLocks noGrp="1"/>
          </p:cNvSpPr>
          <p:nvPr>
            <p:ph idx="1"/>
          </p:nvPr>
        </p:nvSpPr>
        <p:spPr/>
        <p:txBody>
          <a:bodyPr/>
          <a:lstStyle/>
          <a:p>
            <a:pPr marL="0" indent="0">
              <a:buNone/>
            </a:pPr>
            <a:r>
              <a:rPr lang="en-US" dirty="0"/>
              <a:t>Application Support Sub Layer (APS) is responsible for the following functions:</a:t>
            </a:r>
          </a:p>
          <a:p>
            <a:pPr marL="0" indent="0">
              <a:buNone/>
            </a:pPr>
            <a:r>
              <a:rPr lang="en-US" dirty="0"/>
              <a:t>•	Maintaining binding tables.</a:t>
            </a:r>
          </a:p>
          <a:p>
            <a:pPr marL="0" indent="0">
              <a:buNone/>
            </a:pPr>
            <a:r>
              <a:rPr lang="en-US" dirty="0"/>
              <a:t>•	Address definition, mapping, and management.</a:t>
            </a:r>
          </a:p>
          <a:p>
            <a:pPr marL="0" indent="0">
              <a:buNone/>
            </a:pPr>
            <a:r>
              <a:rPr lang="en-US" dirty="0"/>
              <a:t>•	Ensuring communication between devices.</a:t>
            </a:r>
          </a:p>
          <a:p>
            <a:pPr marL="0" indent="0">
              <a:buNone/>
            </a:pPr>
            <a:r>
              <a:rPr lang="en-US" dirty="0"/>
              <a:t>•	Filtering out packets for non-registered end devices or profiles that don’t match and reassembling of the packets.</a:t>
            </a:r>
          </a:p>
          <a:p>
            <a:pPr marL="0" indent="0">
              <a:buNone/>
            </a:pPr>
            <a:endParaRPr lang="en-IN" dirty="0"/>
          </a:p>
        </p:txBody>
      </p:sp>
    </p:spTree>
    <p:extLst>
      <p:ext uri="{BB962C8B-B14F-4D97-AF65-F5344CB8AC3E}">
        <p14:creationId xmlns:p14="http://schemas.microsoft.com/office/powerpoint/2010/main" val="1185896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471" y="362565"/>
            <a:ext cx="9404723" cy="783654"/>
          </a:xfrm>
        </p:spPr>
        <p:txBody>
          <a:bodyPr/>
          <a:lstStyle/>
          <a:p>
            <a:r>
              <a:rPr lang="en-US" b="1" dirty="0">
                <a:solidFill>
                  <a:srgbClr val="FF0000"/>
                </a:solidFill>
              </a:rPr>
              <a:t>TOPICS TO BE COVERED</a:t>
            </a:r>
          </a:p>
        </p:txBody>
      </p:sp>
      <p:sp>
        <p:nvSpPr>
          <p:cNvPr id="5" name="Content Placeholder 2"/>
          <p:cNvSpPr>
            <a:spLocks noGrp="1"/>
          </p:cNvSpPr>
          <p:nvPr>
            <p:ph idx="1"/>
          </p:nvPr>
        </p:nvSpPr>
        <p:spPr>
          <a:xfrm>
            <a:off x="266189" y="1267306"/>
            <a:ext cx="11698284" cy="5392285"/>
          </a:xfrm>
        </p:spPr>
        <p:txBody>
          <a:bodyPr>
            <a:normAutofit fontScale="92500" lnSpcReduction="20000"/>
          </a:bodyPr>
          <a:lstStyle/>
          <a:p>
            <a:r>
              <a:rPr lang="en-US" sz="3200" b="1" dirty="0"/>
              <a:t>Communication modules </a:t>
            </a:r>
          </a:p>
          <a:p>
            <a:pPr lvl="1"/>
            <a:r>
              <a:rPr lang="en-US" sz="2800" dirty="0"/>
              <a:t>Bluetooth </a:t>
            </a:r>
          </a:p>
          <a:p>
            <a:pPr lvl="1"/>
            <a:r>
              <a:rPr lang="en-US" sz="2800" dirty="0"/>
              <a:t>Zigbee </a:t>
            </a:r>
          </a:p>
          <a:p>
            <a:pPr lvl="1"/>
            <a:r>
              <a:rPr lang="en-US" sz="2800" dirty="0"/>
              <a:t>Wi-Fi </a:t>
            </a:r>
          </a:p>
          <a:p>
            <a:pPr lvl="1"/>
            <a:r>
              <a:rPr lang="en-US" sz="2800" dirty="0"/>
              <a:t>GPS</a:t>
            </a:r>
          </a:p>
          <a:p>
            <a:r>
              <a:rPr lang="en-US" sz="3200" b="1" dirty="0"/>
              <a:t>IoT Protocols </a:t>
            </a:r>
          </a:p>
          <a:p>
            <a:pPr lvl="1"/>
            <a:r>
              <a:rPr lang="en-US" sz="2800" dirty="0"/>
              <a:t>IPv6</a:t>
            </a:r>
          </a:p>
          <a:p>
            <a:pPr lvl="1"/>
            <a:r>
              <a:rPr lang="en-US" sz="2800" dirty="0"/>
              <a:t>6LoWPAN</a:t>
            </a:r>
          </a:p>
          <a:p>
            <a:pPr lvl="1"/>
            <a:r>
              <a:rPr lang="en-US" sz="2800" dirty="0"/>
              <a:t>RPL</a:t>
            </a:r>
          </a:p>
          <a:p>
            <a:pPr lvl="1"/>
            <a:r>
              <a:rPr lang="en-US" sz="2800" dirty="0"/>
              <a:t>CoAP</a:t>
            </a:r>
          </a:p>
          <a:p>
            <a:r>
              <a:rPr lang="en-US" sz="3200" b="1" dirty="0"/>
              <a:t>MQTT</a:t>
            </a:r>
          </a:p>
          <a:p>
            <a:r>
              <a:rPr lang="en-US" sz="3200" b="1" dirty="0"/>
              <a:t>Wired Communication</a:t>
            </a:r>
          </a:p>
          <a:p>
            <a:r>
              <a:rPr lang="en-US" sz="3200" b="1" dirty="0"/>
              <a:t>Power Sources</a:t>
            </a:r>
          </a:p>
        </p:txBody>
      </p:sp>
    </p:spTree>
    <p:extLst>
      <p:ext uri="{BB962C8B-B14F-4D97-AF65-F5344CB8AC3E}">
        <p14:creationId xmlns:p14="http://schemas.microsoft.com/office/powerpoint/2010/main" val="2722301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F30BD-4232-4776-8AEF-0B8ABD89B76F}"/>
              </a:ext>
            </a:extLst>
          </p:cNvPr>
          <p:cNvSpPr>
            <a:spLocks noGrp="1"/>
          </p:cNvSpPr>
          <p:nvPr>
            <p:ph type="title"/>
          </p:nvPr>
        </p:nvSpPr>
        <p:spPr/>
        <p:txBody>
          <a:bodyPr/>
          <a:lstStyle/>
          <a:p>
            <a:r>
              <a:rPr lang="en-IN" dirty="0"/>
              <a:t>Application Framework</a:t>
            </a:r>
          </a:p>
        </p:txBody>
      </p:sp>
      <p:sp>
        <p:nvSpPr>
          <p:cNvPr id="3" name="Content Placeholder 2">
            <a:extLst>
              <a:ext uri="{FF2B5EF4-FFF2-40B4-BE49-F238E27FC236}">
                <a16:creationId xmlns="" xmlns:a16="http://schemas.microsoft.com/office/drawing/2014/main" id="{CD4DA2B4-0854-8A26-8FFA-CFDFA87F580B}"/>
              </a:ext>
            </a:extLst>
          </p:cNvPr>
          <p:cNvSpPr>
            <a:spLocks noGrp="1"/>
          </p:cNvSpPr>
          <p:nvPr>
            <p:ph idx="1"/>
          </p:nvPr>
        </p:nvSpPr>
        <p:spPr/>
        <p:txBody>
          <a:bodyPr/>
          <a:lstStyle/>
          <a:p>
            <a:r>
              <a:rPr lang="en-US" dirty="0"/>
              <a:t>The Application Framework depends on the vendor who has chosen for specific applications to interact with Zigbee protocol. This represents how end points are implemented, how data requests and data confirmation is executed for that particular vendor.</a:t>
            </a:r>
            <a:endParaRPr lang="en-IN" dirty="0"/>
          </a:p>
        </p:txBody>
      </p:sp>
    </p:spTree>
    <p:extLst>
      <p:ext uri="{BB962C8B-B14F-4D97-AF65-F5344CB8AC3E}">
        <p14:creationId xmlns:p14="http://schemas.microsoft.com/office/powerpoint/2010/main" val="1147469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7024B7-6AFD-B5E3-5560-EE1E9AA56998}"/>
              </a:ext>
            </a:extLst>
          </p:cNvPr>
          <p:cNvSpPr>
            <a:spLocks noGrp="1"/>
          </p:cNvSpPr>
          <p:nvPr>
            <p:ph type="title"/>
          </p:nvPr>
        </p:nvSpPr>
        <p:spPr/>
        <p:txBody>
          <a:bodyPr/>
          <a:lstStyle/>
          <a:p>
            <a:r>
              <a:rPr lang="en-IN" dirty="0"/>
              <a:t>Wi-Fi</a:t>
            </a:r>
          </a:p>
        </p:txBody>
      </p:sp>
      <p:sp>
        <p:nvSpPr>
          <p:cNvPr id="3" name="Content Placeholder 2">
            <a:extLst>
              <a:ext uri="{FF2B5EF4-FFF2-40B4-BE49-F238E27FC236}">
                <a16:creationId xmlns="" xmlns:a16="http://schemas.microsoft.com/office/drawing/2014/main" id="{4B8CB439-8BB1-F96E-D49C-E97E7E79EF3A}"/>
              </a:ext>
            </a:extLst>
          </p:cNvPr>
          <p:cNvSpPr>
            <a:spLocks noGrp="1"/>
          </p:cNvSpPr>
          <p:nvPr>
            <p:ph idx="1"/>
          </p:nvPr>
        </p:nvSpPr>
        <p:spPr/>
        <p:txBody>
          <a:bodyPr/>
          <a:lstStyle/>
          <a:p>
            <a:pPr marL="0" indent="0">
              <a:buNone/>
            </a:pPr>
            <a:r>
              <a:rPr lang="en-US" dirty="0"/>
              <a:t>•	</a:t>
            </a:r>
            <a:r>
              <a:rPr lang="en-US" dirty="0" err="1"/>
              <a:t>WiFi</a:t>
            </a:r>
            <a:r>
              <a:rPr lang="en-US" dirty="0"/>
              <a:t> stands for Wireless Fidelity. </a:t>
            </a:r>
          </a:p>
          <a:p>
            <a:pPr marL="0" indent="0">
              <a:buNone/>
            </a:pPr>
            <a:endParaRPr lang="en-US" dirty="0"/>
          </a:p>
          <a:p>
            <a:pPr marL="0" indent="0">
              <a:buNone/>
            </a:pPr>
            <a:r>
              <a:rPr lang="en-US" dirty="0"/>
              <a:t>•	It is based on the IEEE 802.11 family of standards and is primarily a local area networking (LAN) technology designed to provide in-building broadband coverage.</a:t>
            </a:r>
          </a:p>
          <a:p>
            <a:pPr marL="0" indent="0">
              <a:buNone/>
            </a:pPr>
            <a:endParaRPr lang="en-US" dirty="0"/>
          </a:p>
          <a:p>
            <a:pPr marL="0" indent="0">
              <a:buNone/>
            </a:pPr>
            <a:r>
              <a:rPr lang="en-US" dirty="0"/>
              <a:t>•	Current </a:t>
            </a:r>
            <a:r>
              <a:rPr lang="en-US" dirty="0" err="1"/>
              <a:t>WiFi</a:t>
            </a:r>
            <a:r>
              <a:rPr lang="en-US" dirty="0"/>
              <a:t> systems support a peak physical-layer data rate of 54 Mbps and typically provide indoor coverage over a distance of 100 feet.</a:t>
            </a:r>
          </a:p>
          <a:p>
            <a:pPr marL="0" indent="0">
              <a:buNone/>
            </a:pPr>
            <a:endParaRPr lang="en-IN" dirty="0"/>
          </a:p>
        </p:txBody>
      </p:sp>
    </p:spTree>
    <p:extLst>
      <p:ext uri="{BB962C8B-B14F-4D97-AF65-F5344CB8AC3E}">
        <p14:creationId xmlns:p14="http://schemas.microsoft.com/office/powerpoint/2010/main" val="1228732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A513A1-9019-90F2-D57B-94626365FD0C}"/>
              </a:ext>
            </a:extLst>
          </p:cNvPr>
          <p:cNvSpPr>
            <a:spLocks noGrp="1"/>
          </p:cNvSpPr>
          <p:nvPr>
            <p:ph type="title"/>
          </p:nvPr>
        </p:nvSpPr>
        <p:spPr/>
        <p:txBody>
          <a:bodyPr/>
          <a:lstStyle/>
          <a:p>
            <a:r>
              <a:rPr lang="en-IN" dirty="0"/>
              <a:t>IEEE 802.11 Architecture</a:t>
            </a:r>
          </a:p>
        </p:txBody>
      </p:sp>
      <p:pic>
        <p:nvPicPr>
          <p:cNvPr id="4" name="Content Placeholder 3">
            <a:extLst>
              <a:ext uri="{FF2B5EF4-FFF2-40B4-BE49-F238E27FC236}">
                <a16:creationId xmlns="" xmlns:a16="http://schemas.microsoft.com/office/drawing/2014/main" id="{0F5F9A32-AC9E-94CB-B45E-DFFF688C972B}"/>
              </a:ext>
            </a:extLst>
          </p:cNvPr>
          <p:cNvPicPr>
            <a:picLocks noGrp="1" noChangeAspect="1"/>
          </p:cNvPicPr>
          <p:nvPr>
            <p:ph idx="1"/>
          </p:nvPr>
        </p:nvPicPr>
        <p:blipFill>
          <a:blip r:embed="rId2"/>
          <a:stretch>
            <a:fillRect/>
          </a:stretch>
        </p:blipFill>
        <p:spPr>
          <a:xfrm>
            <a:off x="2422688" y="1791094"/>
            <a:ext cx="7004115" cy="4279768"/>
          </a:xfrm>
          <a:prstGeom prst="rect">
            <a:avLst/>
          </a:prstGeom>
        </p:spPr>
      </p:pic>
    </p:spTree>
    <p:extLst>
      <p:ext uri="{BB962C8B-B14F-4D97-AF65-F5344CB8AC3E}">
        <p14:creationId xmlns:p14="http://schemas.microsoft.com/office/powerpoint/2010/main" val="568076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D64A20-DABB-60D7-86AB-96DD17654688}"/>
              </a:ext>
            </a:extLst>
          </p:cNvPr>
          <p:cNvSpPr>
            <a:spLocks noGrp="1"/>
          </p:cNvSpPr>
          <p:nvPr>
            <p:ph type="title"/>
          </p:nvPr>
        </p:nvSpPr>
        <p:spPr/>
        <p:txBody>
          <a:bodyPr/>
          <a:lstStyle/>
          <a:p>
            <a:r>
              <a:rPr lang="en-IN" dirty="0"/>
              <a:t>IEEE 802.11 Architecture</a:t>
            </a:r>
          </a:p>
        </p:txBody>
      </p:sp>
      <p:sp>
        <p:nvSpPr>
          <p:cNvPr id="3" name="Content Placeholder 2">
            <a:extLst>
              <a:ext uri="{FF2B5EF4-FFF2-40B4-BE49-F238E27FC236}">
                <a16:creationId xmlns="" xmlns:a16="http://schemas.microsoft.com/office/drawing/2014/main" id="{A34EFD66-2760-3276-3592-1A8FF7DED261}"/>
              </a:ext>
            </a:extLst>
          </p:cNvPr>
          <p:cNvSpPr>
            <a:spLocks noGrp="1"/>
          </p:cNvSpPr>
          <p:nvPr>
            <p:ph idx="1"/>
          </p:nvPr>
        </p:nvSpPr>
        <p:spPr/>
        <p:txBody>
          <a:bodyPr>
            <a:normAutofit fontScale="85000" lnSpcReduction="20000"/>
          </a:bodyPr>
          <a:lstStyle/>
          <a:p>
            <a:pPr marL="0" indent="0">
              <a:buNone/>
            </a:pPr>
            <a:r>
              <a:rPr lang="en-US" dirty="0"/>
              <a:t>The components of an IEEE 802.11 architecture are as follows</a:t>
            </a:r>
          </a:p>
          <a:p>
            <a:pPr marL="0" indent="0">
              <a:buNone/>
            </a:pPr>
            <a:r>
              <a:rPr lang="en-US" dirty="0"/>
              <a:t>1) Stations (STA) − Stations comprise all devices and </a:t>
            </a:r>
            <a:r>
              <a:rPr lang="en-US" dirty="0" err="1"/>
              <a:t>equipments</a:t>
            </a:r>
            <a:r>
              <a:rPr lang="en-US" dirty="0"/>
              <a:t> that are connected to the wireless LAN. A station can be of two types:</a:t>
            </a:r>
          </a:p>
          <a:p>
            <a:pPr marL="0" indent="0">
              <a:buNone/>
            </a:pPr>
            <a:r>
              <a:rPr lang="en-US" dirty="0"/>
              <a:t>•	Wireless Access Points (WAP) − WAPs or simply access points (AP) are generally wireless routers that form the base stations or access.</a:t>
            </a:r>
          </a:p>
          <a:p>
            <a:pPr marL="0" indent="0">
              <a:buNone/>
            </a:pPr>
            <a:r>
              <a:rPr lang="en-US" dirty="0"/>
              <a:t>•	Client. − Clients are workstations, computers, laptops, printers, smartphones, etc.</a:t>
            </a:r>
          </a:p>
          <a:p>
            <a:pPr marL="0" indent="0">
              <a:buNone/>
            </a:pPr>
            <a:r>
              <a:rPr lang="en-US" dirty="0"/>
              <a:t>Each station has a wireless network interface controller.</a:t>
            </a:r>
          </a:p>
          <a:p>
            <a:pPr marL="0" indent="0">
              <a:buNone/>
            </a:pPr>
            <a:r>
              <a:rPr lang="en-US" dirty="0"/>
              <a:t>2) Basic Service Set (BSS) −A basic service set is a group of stations communicating at physical layer level. </a:t>
            </a:r>
          </a:p>
          <a:p>
            <a:pPr marL="0" indent="0">
              <a:buNone/>
            </a:pPr>
            <a:r>
              <a:rPr lang="en-US" dirty="0"/>
              <a:t>3) Extended Service Set (ESS) − It is a set of all connected BSS.</a:t>
            </a:r>
          </a:p>
          <a:p>
            <a:pPr marL="0" indent="0">
              <a:buNone/>
            </a:pPr>
            <a:r>
              <a:rPr lang="en-US" dirty="0"/>
              <a:t>4) Distribution System (DSS) − It connects access points in ESS.</a:t>
            </a:r>
          </a:p>
          <a:p>
            <a:pPr marL="0" indent="0">
              <a:buNone/>
            </a:pPr>
            <a:endParaRPr lang="en-IN" dirty="0"/>
          </a:p>
        </p:txBody>
      </p:sp>
    </p:spTree>
    <p:extLst>
      <p:ext uri="{BB962C8B-B14F-4D97-AF65-F5344CB8AC3E}">
        <p14:creationId xmlns:p14="http://schemas.microsoft.com/office/powerpoint/2010/main" val="83697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9731CD-F5D4-9631-C8A5-F46B40115EF3}"/>
              </a:ext>
            </a:extLst>
          </p:cNvPr>
          <p:cNvSpPr>
            <a:spLocks noGrp="1"/>
          </p:cNvSpPr>
          <p:nvPr>
            <p:ph type="title"/>
          </p:nvPr>
        </p:nvSpPr>
        <p:spPr/>
        <p:txBody>
          <a:bodyPr/>
          <a:lstStyle/>
          <a:p>
            <a:r>
              <a:rPr lang="en-US" dirty="0"/>
              <a:t>802.11 networks modes</a:t>
            </a:r>
            <a:endParaRPr lang="en-IN" dirty="0"/>
          </a:p>
        </p:txBody>
      </p:sp>
      <p:sp>
        <p:nvSpPr>
          <p:cNvPr id="3" name="Content Placeholder 2">
            <a:extLst>
              <a:ext uri="{FF2B5EF4-FFF2-40B4-BE49-F238E27FC236}">
                <a16:creationId xmlns="" xmlns:a16="http://schemas.microsoft.com/office/drawing/2014/main" id="{EEB985F7-37AA-29B1-18C7-9056A5CE80E9}"/>
              </a:ext>
            </a:extLst>
          </p:cNvPr>
          <p:cNvSpPr>
            <a:spLocks noGrp="1"/>
          </p:cNvSpPr>
          <p:nvPr>
            <p:ph idx="1"/>
          </p:nvPr>
        </p:nvSpPr>
        <p:spPr/>
        <p:txBody>
          <a:bodyPr/>
          <a:lstStyle/>
          <a:p>
            <a:pPr marL="0" indent="0">
              <a:buNone/>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Infrastructure mode</a:t>
            </a:r>
            <a:r>
              <a:rPr lang="en-US" dirty="0">
                <a:effectLst/>
                <a:latin typeface="Times New Roman" panose="02020603050405020304" pitchFamily="18" charset="0"/>
                <a:ea typeface="Calibri" panose="020F0502020204030204" pitchFamily="34" charset="0"/>
                <a:cs typeface="Times New Roman" panose="02020603050405020304" pitchFamily="18" charset="0"/>
              </a:rPr>
              <a:t> uses an AP (Access Point) that is connected to the network. Clients send and receive packets via the AP. Several APs can be connected to form an extended network</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 xmlns:a16="http://schemas.microsoft.com/office/drawing/2014/main" id="{4A50F402-DFF6-AF52-200B-BC0751250309}"/>
              </a:ext>
            </a:extLst>
          </p:cNvPr>
          <p:cNvPicPr>
            <a:picLocks noChangeAspect="1"/>
          </p:cNvPicPr>
          <p:nvPr/>
        </p:nvPicPr>
        <p:blipFill>
          <a:blip r:embed="rId2"/>
          <a:stretch>
            <a:fillRect/>
          </a:stretch>
        </p:blipFill>
        <p:spPr>
          <a:xfrm>
            <a:off x="3367803" y="3531883"/>
            <a:ext cx="5456393" cy="2780017"/>
          </a:xfrm>
          <a:prstGeom prst="rect">
            <a:avLst/>
          </a:prstGeom>
        </p:spPr>
      </p:pic>
    </p:spTree>
    <p:extLst>
      <p:ext uri="{BB962C8B-B14F-4D97-AF65-F5344CB8AC3E}">
        <p14:creationId xmlns:p14="http://schemas.microsoft.com/office/powerpoint/2010/main" val="1435934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9731CD-F5D4-9631-C8A5-F46B40115EF3}"/>
              </a:ext>
            </a:extLst>
          </p:cNvPr>
          <p:cNvSpPr>
            <a:spLocks noGrp="1"/>
          </p:cNvSpPr>
          <p:nvPr>
            <p:ph type="title"/>
          </p:nvPr>
        </p:nvSpPr>
        <p:spPr/>
        <p:txBody>
          <a:bodyPr/>
          <a:lstStyle/>
          <a:p>
            <a:r>
              <a:rPr lang="en-US" dirty="0"/>
              <a:t>802.11 networks modes</a:t>
            </a:r>
            <a:endParaRPr lang="en-IN" dirty="0"/>
          </a:p>
        </p:txBody>
      </p:sp>
      <p:sp>
        <p:nvSpPr>
          <p:cNvPr id="3" name="Content Placeholder 2">
            <a:extLst>
              <a:ext uri="{FF2B5EF4-FFF2-40B4-BE49-F238E27FC236}">
                <a16:creationId xmlns="" xmlns:a16="http://schemas.microsoft.com/office/drawing/2014/main" id="{EEB985F7-37AA-29B1-18C7-9056A5CE80E9}"/>
              </a:ext>
            </a:extLst>
          </p:cNvPr>
          <p:cNvSpPr>
            <a:spLocks noGrp="1"/>
          </p:cNvSpPr>
          <p:nvPr>
            <p:ph idx="1"/>
          </p:nvPr>
        </p:nvSpPr>
        <p:spPr/>
        <p:txBody>
          <a:bodyPr>
            <a:normAutofit/>
          </a:bodyPr>
          <a:lstStyle/>
          <a:p>
            <a:pPr marL="0" indent="0">
              <a:buNone/>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Ad-hoc mode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is a collection of computers connected to each other so that they can send frames to each other. There’s no AP</a:t>
            </a:r>
            <a:endParaRPr lang="en-IN" sz="3200" dirty="0"/>
          </a:p>
        </p:txBody>
      </p:sp>
      <p:pic>
        <p:nvPicPr>
          <p:cNvPr id="5" name="Picture 4">
            <a:extLst>
              <a:ext uri="{FF2B5EF4-FFF2-40B4-BE49-F238E27FC236}">
                <a16:creationId xmlns="" xmlns:a16="http://schemas.microsoft.com/office/drawing/2014/main" id="{F79555B2-75C4-3D47-6F97-F4414F3C3B5C}"/>
              </a:ext>
            </a:extLst>
          </p:cNvPr>
          <p:cNvPicPr>
            <a:picLocks noChangeAspect="1"/>
          </p:cNvPicPr>
          <p:nvPr/>
        </p:nvPicPr>
        <p:blipFill>
          <a:blip r:embed="rId2"/>
          <a:stretch>
            <a:fillRect/>
          </a:stretch>
        </p:blipFill>
        <p:spPr>
          <a:xfrm>
            <a:off x="4559903" y="3318162"/>
            <a:ext cx="2883658" cy="2389839"/>
          </a:xfrm>
          <a:prstGeom prst="rect">
            <a:avLst/>
          </a:prstGeom>
        </p:spPr>
      </p:pic>
    </p:spTree>
    <p:extLst>
      <p:ext uri="{BB962C8B-B14F-4D97-AF65-F5344CB8AC3E}">
        <p14:creationId xmlns:p14="http://schemas.microsoft.com/office/powerpoint/2010/main" val="1798243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 xmlns:a16="http://schemas.microsoft.com/office/drawing/2014/main" id="{BF7A241B-32B7-437D-7F67-55FA389EC605}"/>
              </a:ext>
            </a:extLst>
          </p:cNvPr>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88" name="Rectangle 4">
            <a:extLst>
              <a:ext uri="{FF2B5EF4-FFF2-40B4-BE49-F238E27FC236}">
                <a16:creationId xmlns="" xmlns:a16="http://schemas.microsoft.com/office/drawing/2014/main" id="{9497D72D-8EFD-DB00-8A46-B4D461B71737}"/>
              </a:ext>
            </a:extLst>
          </p:cNvPr>
          <p:cNvSpPr>
            <a:spLocks noGrp="1" noChangeArrowheads="1"/>
          </p:cNvSpPr>
          <p:nvPr>
            <p:ph type="title"/>
          </p:nvPr>
        </p:nvSpPr>
        <p:spPr>
          <a:noFill/>
          <a:ln/>
        </p:spPr>
        <p:txBody>
          <a:bodyPr/>
          <a:lstStyle/>
          <a:p>
            <a:r>
              <a:rPr lang="en-US" altLang="zh-TW"/>
              <a:t>802.11 Protocol Entities</a:t>
            </a:r>
          </a:p>
        </p:txBody>
      </p:sp>
      <p:sp>
        <p:nvSpPr>
          <p:cNvPr id="16389" name="Rectangle 5">
            <a:extLst>
              <a:ext uri="{FF2B5EF4-FFF2-40B4-BE49-F238E27FC236}">
                <a16:creationId xmlns="" xmlns:a16="http://schemas.microsoft.com/office/drawing/2014/main" id="{F46DE461-D0B8-340E-2E55-291808F7855E}"/>
              </a:ext>
            </a:extLst>
          </p:cNvPr>
          <p:cNvSpPr>
            <a:spLocks noChangeArrowheads="1"/>
          </p:cNvSpPr>
          <p:nvPr/>
        </p:nvSpPr>
        <p:spPr bwMode="auto">
          <a:xfrm>
            <a:off x="4289425" y="2514601"/>
            <a:ext cx="313055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90" name="Rectangle 6">
            <a:extLst>
              <a:ext uri="{FF2B5EF4-FFF2-40B4-BE49-F238E27FC236}">
                <a16:creationId xmlns="" xmlns:a16="http://schemas.microsoft.com/office/drawing/2014/main" id="{64EA4DA3-BE8A-F52A-1D69-9CCA049CAD61}"/>
              </a:ext>
            </a:extLst>
          </p:cNvPr>
          <p:cNvSpPr>
            <a:spLocks noChangeArrowheads="1"/>
          </p:cNvSpPr>
          <p:nvPr/>
        </p:nvSpPr>
        <p:spPr bwMode="auto">
          <a:xfrm>
            <a:off x="3035300" y="2216150"/>
            <a:ext cx="5245100" cy="19685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91" name="Rectangle 7">
            <a:extLst>
              <a:ext uri="{FF2B5EF4-FFF2-40B4-BE49-F238E27FC236}">
                <a16:creationId xmlns="" xmlns:a16="http://schemas.microsoft.com/office/drawing/2014/main" id="{40413075-B2A0-CF46-E85C-593D43AB7FD4}"/>
              </a:ext>
            </a:extLst>
          </p:cNvPr>
          <p:cNvSpPr>
            <a:spLocks noChangeArrowheads="1"/>
          </p:cNvSpPr>
          <p:nvPr/>
        </p:nvSpPr>
        <p:spPr bwMode="auto">
          <a:xfrm>
            <a:off x="3035300" y="4197350"/>
            <a:ext cx="5245100" cy="1739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92" name="Line 8">
            <a:extLst>
              <a:ext uri="{FF2B5EF4-FFF2-40B4-BE49-F238E27FC236}">
                <a16:creationId xmlns="" xmlns:a16="http://schemas.microsoft.com/office/drawing/2014/main" id="{BC12004A-0533-7756-E1A9-0C6FD7D40AD7}"/>
              </a:ext>
            </a:extLst>
          </p:cNvPr>
          <p:cNvSpPr>
            <a:spLocks noChangeShapeType="1"/>
          </p:cNvSpPr>
          <p:nvPr/>
        </p:nvSpPr>
        <p:spPr bwMode="auto">
          <a:xfrm>
            <a:off x="5943600" y="2209800"/>
            <a:ext cx="0" cy="3733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393" name="Line 9">
            <a:extLst>
              <a:ext uri="{FF2B5EF4-FFF2-40B4-BE49-F238E27FC236}">
                <a16:creationId xmlns="" xmlns:a16="http://schemas.microsoft.com/office/drawing/2014/main" id="{723280B4-F049-1BA0-1667-D17C404353F1}"/>
              </a:ext>
            </a:extLst>
          </p:cNvPr>
          <p:cNvSpPr>
            <a:spLocks noChangeShapeType="1"/>
          </p:cNvSpPr>
          <p:nvPr/>
        </p:nvSpPr>
        <p:spPr bwMode="auto">
          <a:xfrm flipH="1">
            <a:off x="3028950" y="5105400"/>
            <a:ext cx="2895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394" name="Line 10">
            <a:extLst>
              <a:ext uri="{FF2B5EF4-FFF2-40B4-BE49-F238E27FC236}">
                <a16:creationId xmlns="" xmlns:a16="http://schemas.microsoft.com/office/drawing/2014/main" id="{FCE62590-7D70-E7B1-16CE-404B6C099E5F}"/>
              </a:ext>
            </a:extLst>
          </p:cNvPr>
          <p:cNvSpPr>
            <a:spLocks noChangeShapeType="1"/>
          </p:cNvSpPr>
          <p:nvPr/>
        </p:nvSpPr>
        <p:spPr bwMode="auto">
          <a:xfrm>
            <a:off x="8286750" y="5943600"/>
            <a:ext cx="1905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395" name="Line 11">
            <a:extLst>
              <a:ext uri="{FF2B5EF4-FFF2-40B4-BE49-F238E27FC236}">
                <a16:creationId xmlns="" xmlns:a16="http://schemas.microsoft.com/office/drawing/2014/main" id="{3E0EEAED-B383-8753-5FEB-350446E7C129}"/>
              </a:ext>
            </a:extLst>
          </p:cNvPr>
          <p:cNvSpPr>
            <a:spLocks noChangeShapeType="1"/>
          </p:cNvSpPr>
          <p:nvPr/>
        </p:nvSpPr>
        <p:spPr bwMode="auto">
          <a:xfrm flipV="1">
            <a:off x="10191750" y="2057400"/>
            <a:ext cx="0" cy="3886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396" name="Rectangle 12">
            <a:extLst>
              <a:ext uri="{FF2B5EF4-FFF2-40B4-BE49-F238E27FC236}">
                <a16:creationId xmlns="" xmlns:a16="http://schemas.microsoft.com/office/drawing/2014/main" id="{DB644623-B55E-27BA-5FEE-544CE7907C3C}"/>
              </a:ext>
            </a:extLst>
          </p:cNvPr>
          <p:cNvSpPr>
            <a:spLocks noChangeArrowheads="1"/>
          </p:cNvSpPr>
          <p:nvPr/>
        </p:nvSpPr>
        <p:spPr bwMode="auto">
          <a:xfrm>
            <a:off x="3717926" y="2170114"/>
            <a:ext cx="371475" cy="18573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97" name="Rectangle 13">
            <a:extLst>
              <a:ext uri="{FF2B5EF4-FFF2-40B4-BE49-F238E27FC236}">
                <a16:creationId xmlns="" xmlns:a16="http://schemas.microsoft.com/office/drawing/2014/main" id="{108DECA2-EF51-5CA6-27E1-F8263B6901DE}"/>
              </a:ext>
            </a:extLst>
          </p:cNvPr>
          <p:cNvSpPr>
            <a:spLocks noChangeArrowheads="1"/>
          </p:cNvSpPr>
          <p:nvPr/>
        </p:nvSpPr>
        <p:spPr bwMode="auto">
          <a:xfrm>
            <a:off x="3717926" y="4075114"/>
            <a:ext cx="371475" cy="18573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98" name="Rectangle 14">
            <a:extLst>
              <a:ext uri="{FF2B5EF4-FFF2-40B4-BE49-F238E27FC236}">
                <a16:creationId xmlns="" xmlns:a16="http://schemas.microsoft.com/office/drawing/2014/main" id="{F78AA37B-B776-D47D-4C89-395C7AE4DAF6}"/>
              </a:ext>
            </a:extLst>
          </p:cNvPr>
          <p:cNvSpPr>
            <a:spLocks noChangeArrowheads="1"/>
          </p:cNvSpPr>
          <p:nvPr/>
        </p:nvSpPr>
        <p:spPr bwMode="auto">
          <a:xfrm>
            <a:off x="3717926" y="4989514"/>
            <a:ext cx="371475" cy="18573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399" name="Rectangle 15">
            <a:extLst>
              <a:ext uri="{FF2B5EF4-FFF2-40B4-BE49-F238E27FC236}">
                <a16:creationId xmlns="" xmlns:a16="http://schemas.microsoft.com/office/drawing/2014/main" id="{23798E38-0A98-66FE-951A-BE475A329AA0}"/>
              </a:ext>
            </a:extLst>
          </p:cNvPr>
          <p:cNvSpPr>
            <a:spLocks noChangeArrowheads="1"/>
          </p:cNvSpPr>
          <p:nvPr/>
        </p:nvSpPr>
        <p:spPr bwMode="auto">
          <a:xfrm>
            <a:off x="7146926" y="4075114"/>
            <a:ext cx="371475" cy="18573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400" name="Rectangle 16">
            <a:extLst>
              <a:ext uri="{FF2B5EF4-FFF2-40B4-BE49-F238E27FC236}">
                <a16:creationId xmlns="" xmlns:a16="http://schemas.microsoft.com/office/drawing/2014/main" id="{55C69C56-2B68-75D1-76A8-C19332E03510}"/>
              </a:ext>
            </a:extLst>
          </p:cNvPr>
          <p:cNvSpPr>
            <a:spLocks noChangeArrowheads="1"/>
          </p:cNvSpPr>
          <p:nvPr/>
        </p:nvSpPr>
        <p:spPr bwMode="auto">
          <a:xfrm>
            <a:off x="8240714" y="2765426"/>
            <a:ext cx="115887" cy="58102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401" name="Rectangle 17">
            <a:extLst>
              <a:ext uri="{FF2B5EF4-FFF2-40B4-BE49-F238E27FC236}">
                <a16:creationId xmlns="" xmlns:a16="http://schemas.microsoft.com/office/drawing/2014/main" id="{C2A04B20-6D13-5800-0558-E18E343BBDDD}"/>
              </a:ext>
            </a:extLst>
          </p:cNvPr>
          <p:cNvSpPr>
            <a:spLocks noChangeArrowheads="1"/>
          </p:cNvSpPr>
          <p:nvPr/>
        </p:nvSpPr>
        <p:spPr bwMode="auto">
          <a:xfrm>
            <a:off x="8240714" y="4594226"/>
            <a:ext cx="115887" cy="58102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402" name="Line 18">
            <a:extLst>
              <a:ext uri="{FF2B5EF4-FFF2-40B4-BE49-F238E27FC236}">
                <a16:creationId xmlns="" xmlns:a16="http://schemas.microsoft.com/office/drawing/2014/main" id="{B1C36713-0A02-EF54-14CE-FB244F52442D}"/>
              </a:ext>
            </a:extLst>
          </p:cNvPr>
          <p:cNvSpPr>
            <a:spLocks noChangeShapeType="1"/>
          </p:cNvSpPr>
          <p:nvPr/>
        </p:nvSpPr>
        <p:spPr bwMode="auto">
          <a:xfrm>
            <a:off x="5391150" y="3200400"/>
            <a:ext cx="914400" cy="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403" name="Line 19">
            <a:extLst>
              <a:ext uri="{FF2B5EF4-FFF2-40B4-BE49-F238E27FC236}">
                <a16:creationId xmlns="" xmlns:a16="http://schemas.microsoft.com/office/drawing/2014/main" id="{83AA41B3-5530-54A8-7288-2E259CDE5894}"/>
              </a:ext>
            </a:extLst>
          </p:cNvPr>
          <p:cNvSpPr>
            <a:spLocks noChangeShapeType="1"/>
          </p:cNvSpPr>
          <p:nvPr/>
        </p:nvSpPr>
        <p:spPr bwMode="auto">
          <a:xfrm>
            <a:off x="5543550" y="4648200"/>
            <a:ext cx="762000" cy="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404" name="Line 20">
            <a:extLst>
              <a:ext uri="{FF2B5EF4-FFF2-40B4-BE49-F238E27FC236}">
                <a16:creationId xmlns="" xmlns:a16="http://schemas.microsoft.com/office/drawing/2014/main" id="{9A2E5362-77FC-4EB5-2749-008118E8C4DC}"/>
              </a:ext>
            </a:extLst>
          </p:cNvPr>
          <p:cNvSpPr>
            <a:spLocks noChangeShapeType="1"/>
          </p:cNvSpPr>
          <p:nvPr/>
        </p:nvSpPr>
        <p:spPr bwMode="auto">
          <a:xfrm>
            <a:off x="5543550" y="5562600"/>
            <a:ext cx="762000" cy="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405" name="Rectangle 21">
            <a:extLst>
              <a:ext uri="{FF2B5EF4-FFF2-40B4-BE49-F238E27FC236}">
                <a16:creationId xmlns="" xmlns:a16="http://schemas.microsoft.com/office/drawing/2014/main" id="{F734EF12-869E-46ED-675F-E74C365F8D45}"/>
              </a:ext>
            </a:extLst>
          </p:cNvPr>
          <p:cNvSpPr>
            <a:spLocks noChangeArrowheads="1"/>
          </p:cNvSpPr>
          <p:nvPr/>
        </p:nvSpPr>
        <p:spPr bwMode="auto">
          <a:xfrm>
            <a:off x="3619500" y="2759075"/>
            <a:ext cx="17145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zh-TW">
                <a:effectLst>
                  <a:outerShdw blurRad="38100" dist="38100" dir="2700000" algn="tl">
                    <a:srgbClr val="C0C0C0"/>
                  </a:outerShdw>
                </a:effectLst>
              </a:rPr>
              <a:t>MAC Sublayer</a:t>
            </a:r>
          </a:p>
        </p:txBody>
      </p:sp>
      <p:sp>
        <p:nvSpPr>
          <p:cNvPr id="16406" name="Rectangle 22">
            <a:extLst>
              <a:ext uri="{FF2B5EF4-FFF2-40B4-BE49-F238E27FC236}">
                <a16:creationId xmlns="" xmlns:a16="http://schemas.microsoft.com/office/drawing/2014/main" id="{68AC4A1D-6269-4C63-5DC0-D744EDDD486F}"/>
              </a:ext>
            </a:extLst>
          </p:cNvPr>
          <p:cNvSpPr>
            <a:spLocks noChangeArrowheads="1"/>
          </p:cNvSpPr>
          <p:nvPr/>
        </p:nvSpPr>
        <p:spPr bwMode="auto">
          <a:xfrm>
            <a:off x="3352800" y="4386263"/>
            <a:ext cx="243205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TW">
                <a:effectLst>
                  <a:outerShdw blurRad="38100" dist="38100" dir="2700000" algn="tl">
                    <a:srgbClr val="C0C0C0"/>
                  </a:outerShdw>
                </a:effectLst>
              </a:rPr>
              <a:t>PLCP Sublayer</a:t>
            </a:r>
          </a:p>
        </p:txBody>
      </p:sp>
      <p:sp>
        <p:nvSpPr>
          <p:cNvPr id="16407" name="Rectangle 23">
            <a:extLst>
              <a:ext uri="{FF2B5EF4-FFF2-40B4-BE49-F238E27FC236}">
                <a16:creationId xmlns="" xmlns:a16="http://schemas.microsoft.com/office/drawing/2014/main" id="{0CD790CD-7924-5B4C-B238-6977DEABD303}"/>
              </a:ext>
            </a:extLst>
          </p:cNvPr>
          <p:cNvSpPr>
            <a:spLocks noChangeArrowheads="1"/>
          </p:cNvSpPr>
          <p:nvPr/>
        </p:nvSpPr>
        <p:spPr bwMode="auto">
          <a:xfrm>
            <a:off x="3429001" y="5300663"/>
            <a:ext cx="244157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TW">
                <a:effectLst>
                  <a:outerShdw blurRad="38100" dist="38100" dir="2700000" algn="tl">
                    <a:srgbClr val="C0C0C0"/>
                  </a:outerShdw>
                </a:effectLst>
              </a:rPr>
              <a:t>PMD Sublayer</a:t>
            </a:r>
          </a:p>
        </p:txBody>
      </p:sp>
      <p:sp>
        <p:nvSpPr>
          <p:cNvPr id="16408" name="Rectangle 24">
            <a:extLst>
              <a:ext uri="{FF2B5EF4-FFF2-40B4-BE49-F238E27FC236}">
                <a16:creationId xmlns="" xmlns:a16="http://schemas.microsoft.com/office/drawing/2014/main" id="{BF272E3A-B9F7-5A53-9B0C-9706F8FF15D3}"/>
              </a:ext>
            </a:extLst>
          </p:cNvPr>
          <p:cNvSpPr>
            <a:spLocks noChangeArrowheads="1"/>
          </p:cNvSpPr>
          <p:nvPr/>
        </p:nvSpPr>
        <p:spPr bwMode="auto">
          <a:xfrm>
            <a:off x="6229350" y="2759076"/>
            <a:ext cx="198120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zh-TW">
                <a:effectLst>
                  <a:outerShdw blurRad="38100" dist="38100" dir="2700000" algn="tl">
                    <a:srgbClr val="C0C0C0"/>
                  </a:outerShdw>
                </a:effectLst>
              </a:rPr>
              <a:t>MAC Layer</a:t>
            </a:r>
          </a:p>
          <a:p>
            <a:pPr algn="ctr"/>
            <a:r>
              <a:rPr lang="en-US" altLang="zh-TW">
                <a:effectLst>
                  <a:outerShdw blurRad="38100" dist="38100" dir="2700000" algn="tl">
                    <a:srgbClr val="C0C0C0"/>
                  </a:outerShdw>
                </a:effectLst>
              </a:rPr>
              <a:t>Management</a:t>
            </a:r>
          </a:p>
        </p:txBody>
      </p:sp>
      <p:sp>
        <p:nvSpPr>
          <p:cNvPr id="16409" name="Rectangle 25">
            <a:extLst>
              <a:ext uri="{FF2B5EF4-FFF2-40B4-BE49-F238E27FC236}">
                <a16:creationId xmlns="" xmlns:a16="http://schemas.microsoft.com/office/drawing/2014/main" id="{3950DDB6-7BF2-3F7B-0F62-A1726554FC62}"/>
              </a:ext>
            </a:extLst>
          </p:cNvPr>
          <p:cNvSpPr>
            <a:spLocks noChangeArrowheads="1"/>
          </p:cNvSpPr>
          <p:nvPr/>
        </p:nvSpPr>
        <p:spPr bwMode="auto">
          <a:xfrm>
            <a:off x="6172200" y="4648201"/>
            <a:ext cx="198755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zh-TW">
                <a:effectLst>
                  <a:outerShdw blurRad="38100" dist="38100" dir="2700000" algn="tl">
                    <a:srgbClr val="C0C0C0"/>
                  </a:outerShdw>
                </a:effectLst>
              </a:rPr>
              <a:t>PHY Layer</a:t>
            </a:r>
          </a:p>
          <a:p>
            <a:pPr algn="ctr"/>
            <a:r>
              <a:rPr lang="en-US" altLang="zh-TW">
                <a:effectLst>
                  <a:outerShdw blurRad="38100" dist="38100" dir="2700000" algn="tl">
                    <a:srgbClr val="C0C0C0"/>
                  </a:outerShdw>
                </a:effectLst>
              </a:rPr>
              <a:t>Management</a:t>
            </a:r>
          </a:p>
        </p:txBody>
      </p:sp>
      <p:sp>
        <p:nvSpPr>
          <p:cNvPr id="16410" name="Rectangle 26">
            <a:extLst>
              <a:ext uri="{FF2B5EF4-FFF2-40B4-BE49-F238E27FC236}">
                <a16:creationId xmlns="" xmlns:a16="http://schemas.microsoft.com/office/drawing/2014/main" id="{FBA48AB6-4189-336A-932F-D42A19ACE51D}"/>
              </a:ext>
            </a:extLst>
          </p:cNvPr>
          <p:cNvSpPr>
            <a:spLocks noChangeArrowheads="1"/>
          </p:cNvSpPr>
          <p:nvPr/>
        </p:nvSpPr>
        <p:spPr bwMode="auto">
          <a:xfrm>
            <a:off x="8229600" y="3673475"/>
            <a:ext cx="1987550" cy="923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zh-TW">
                <a:effectLst>
                  <a:outerShdw blurRad="38100" dist="38100" dir="2700000" algn="tl">
                    <a:srgbClr val="C0C0C0"/>
                  </a:outerShdw>
                </a:effectLst>
              </a:rPr>
              <a:t>Station</a:t>
            </a:r>
          </a:p>
          <a:p>
            <a:pPr algn="ctr"/>
            <a:r>
              <a:rPr lang="en-US" altLang="zh-TW">
                <a:effectLst>
                  <a:outerShdw blurRad="38100" dist="38100" dir="2700000" algn="tl">
                    <a:srgbClr val="C0C0C0"/>
                  </a:outerShdw>
                </a:effectLst>
              </a:rPr>
              <a:t>Management</a:t>
            </a:r>
          </a:p>
          <a:p>
            <a:pPr algn="ctr"/>
            <a:endParaRPr lang="en-US" altLang="zh-TW">
              <a:effectLst>
                <a:outerShdw blurRad="38100" dist="38100" dir="2700000" algn="tl">
                  <a:srgbClr val="C0C0C0"/>
                </a:outerShdw>
              </a:effectLst>
            </a:endParaRPr>
          </a:p>
        </p:txBody>
      </p:sp>
      <p:sp>
        <p:nvSpPr>
          <p:cNvPr id="16411" name="Rectangle 27">
            <a:extLst>
              <a:ext uri="{FF2B5EF4-FFF2-40B4-BE49-F238E27FC236}">
                <a16:creationId xmlns="" xmlns:a16="http://schemas.microsoft.com/office/drawing/2014/main" id="{0C9CF3B3-FC83-4C8D-33A7-2A987B9F3B9D}"/>
              </a:ext>
            </a:extLst>
          </p:cNvPr>
          <p:cNvSpPr>
            <a:spLocks noChangeArrowheads="1"/>
          </p:cNvSpPr>
          <p:nvPr/>
        </p:nvSpPr>
        <p:spPr bwMode="auto">
          <a:xfrm>
            <a:off x="3590926" y="1295400"/>
            <a:ext cx="157162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TW">
                <a:effectLst>
                  <a:outerShdw blurRad="38100" dist="38100" dir="2700000" algn="tl">
                    <a:srgbClr val="C0C0C0"/>
                  </a:outerShdw>
                </a:effectLst>
              </a:rPr>
              <a:t>LLC</a:t>
            </a:r>
          </a:p>
        </p:txBody>
      </p:sp>
      <p:sp>
        <p:nvSpPr>
          <p:cNvPr id="16412" name="Rectangle 28">
            <a:extLst>
              <a:ext uri="{FF2B5EF4-FFF2-40B4-BE49-F238E27FC236}">
                <a16:creationId xmlns="" xmlns:a16="http://schemas.microsoft.com/office/drawing/2014/main" id="{E6D2E992-497A-13FD-ED3D-63E76CEEAEB0}"/>
              </a:ext>
            </a:extLst>
          </p:cNvPr>
          <p:cNvSpPr>
            <a:spLocks noChangeArrowheads="1"/>
          </p:cNvSpPr>
          <p:nvPr/>
        </p:nvSpPr>
        <p:spPr bwMode="auto">
          <a:xfrm>
            <a:off x="3492500" y="1301750"/>
            <a:ext cx="977900" cy="520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413" name="Rectangle 29">
            <a:extLst>
              <a:ext uri="{FF2B5EF4-FFF2-40B4-BE49-F238E27FC236}">
                <a16:creationId xmlns="" xmlns:a16="http://schemas.microsoft.com/office/drawing/2014/main" id="{03EB43EB-5736-444E-EF3A-3FF6C044EDD4}"/>
              </a:ext>
            </a:extLst>
          </p:cNvPr>
          <p:cNvSpPr>
            <a:spLocks noChangeArrowheads="1"/>
          </p:cNvSpPr>
          <p:nvPr/>
        </p:nvSpPr>
        <p:spPr bwMode="auto">
          <a:xfrm>
            <a:off x="1870075" y="2955925"/>
            <a:ext cx="637932"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TW">
                <a:solidFill>
                  <a:srgbClr val="FF0000"/>
                </a:solidFill>
                <a:effectLst>
                  <a:outerShdw blurRad="38100" dist="38100" dir="2700000" algn="tl">
                    <a:srgbClr val="C0C0C0"/>
                  </a:outerShdw>
                </a:effectLst>
              </a:rPr>
              <a:t>MAC</a:t>
            </a:r>
          </a:p>
        </p:txBody>
      </p:sp>
      <p:sp>
        <p:nvSpPr>
          <p:cNvPr id="16414" name="Rectangle 30">
            <a:extLst>
              <a:ext uri="{FF2B5EF4-FFF2-40B4-BE49-F238E27FC236}">
                <a16:creationId xmlns="" xmlns:a16="http://schemas.microsoft.com/office/drawing/2014/main" id="{9B025F69-E739-03B2-47CB-8D73EA2BCCA7}"/>
              </a:ext>
            </a:extLst>
          </p:cNvPr>
          <p:cNvSpPr>
            <a:spLocks noChangeArrowheads="1"/>
          </p:cNvSpPr>
          <p:nvPr/>
        </p:nvSpPr>
        <p:spPr bwMode="auto">
          <a:xfrm>
            <a:off x="1946276" y="4784725"/>
            <a:ext cx="56105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zh-TW">
                <a:solidFill>
                  <a:srgbClr val="FF0000"/>
                </a:solidFill>
                <a:effectLst>
                  <a:outerShdw blurRad="38100" dist="38100" dir="2700000" algn="tl">
                    <a:srgbClr val="C0C0C0"/>
                  </a:outerShdw>
                </a:effectLst>
              </a:rPr>
              <a:t>PHY</a:t>
            </a:r>
          </a:p>
        </p:txBody>
      </p:sp>
      <p:sp>
        <p:nvSpPr>
          <p:cNvPr id="16415" name="Line 31">
            <a:extLst>
              <a:ext uri="{FF2B5EF4-FFF2-40B4-BE49-F238E27FC236}">
                <a16:creationId xmlns="" xmlns:a16="http://schemas.microsoft.com/office/drawing/2014/main" id="{94FA8679-F241-7BBF-1A28-6A62DD0BFF7D}"/>
              </a:ext>
            </a:extLst>
          </p:cNvPr>
          <p:cNvSpPr>
            <a:spLocks noChangeShapeType="1"/>
          </p:cNvSpPr>
          <p:nvPr/>
        </p:nvSpPr>
        <p:spPr bwMode="auto">
          <a:xfrm flipH="1">
            <a:off x="1905000" y="4191000"/>
            <a:ext cx="114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416" name="Rectangle 32">
            <a:extLst>
              <a:ext uri="{FF2B5EF4-FFF2-40B4-BE49-F238E27FC236}">
                <a16:creationId xmlns="" xmlns:a16="http://schemas.microsoft.com/office/drawing/2014/main" id="{942AE9C6-353B-71A8-D80F-99DA18610C55}"/>
              </a:ext>
            </a:extLst>
          </p:cNvPr>
          <p:cNvSpPr>
            <a:spLocks noChangeArrowheads="1"/>
          </p:cNvSpPr>
          <p:nvPr/>
        </p:nvSpPr>
        <p:spPr bwMode="auto">
          <a:xfrm>
            <a:off x="7543801" y="1524000"/>
            <a:ext cx="371475" cy="18573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6417" name="Rectangle 33">
            <a:extLst>
              <a:ext uri="{FF2B5EF4-FFF2-40B4-BE49-F238E27FC236}">
                <a16:creationId xmlns="" xmlns:a16="http://schemas.microsoft.com/office/drawing/2014/main" id="{DB57758D-FC18-28BB-8FB5-A16F78EE5666}"/>
              </a:ext>
            </a:extLst>
          </p:cNvPr>
          <p:cNvSpPr>
            <a:spLocks noChangeArrowheads="1"/>
          </p:cNvSpPr>
          <p:nvPr/>
        </p:nvSpPr>
        <p:spPr bwMode="auto">
          <a:xfrm>
            <a:off x="7924801" y="1371600"/>
            <a:ext cx="1571625"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zh-TW">
                <a:effectLst>
                  <a:outerShdw blurRad="38100" dist="38100" dir="2700000" algn="tl">
                    <a:srgbClr val="C0C0C0"/>
                  </a:outerShdw>
                </a:effectLst>
              </a:rPr>
              <a:t>SAP</a:t>
            </a:r>
          </a:p>
        </p:txBody>
      </p:sp>
    </p:spTree>
  </p:cSld>
  <p:clrMapOvr>
    <a:masterClrMapping/>
  </p:clrMapOvr>
  <p:transition>
    <p:pull dir="u"/>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3D94F962-CD51-98BD-259C-DD58B3591E1A}"/>
              </a:ext>
            </a:extLst>
          </p:cNvPr>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35" name="Rectangle 3">
            <a:extLst>
              <a:ext uri="{FF2B5EF4-FFF2-40B4-BE49-F238E27FC236}">
                <a16:creationId xmlns="" xmlns:a16="http://schemas.microsoft.com/office/drawing/2014/main" id="{E2F75060-3F26-C85F-D861-8B38E5FFF48E}"/>
              </a:ext>
            </a:extLst>
          </p:cNvPr>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436" name="Rectangle 4">
            <a:extLst>
              <a:ext uri="{FF2B5EF4-FFF2-40B4-BE49-F238E27FC236}">
                <a16:creationId xmlns="" xmlns:a16="http://schemas.microsoft.com/office/drawing/2014/main" id="{D3174740-4C15-6A5A-A643-B2CAE45F929F}"/>
              </a:ext>
            </a:extLst>
          </p:cNvPr>
          <p:cNvSpPr>
            <a:spLocks noGrp="1" noChangeArrowheads="1"/>
          </p:cNvSpPr>
          <p:nvPr>
            <p:ph type="title"/>
          </p:nvPr>
        </p:nvSpPr>
        <p:spPr>
          <a:noFill/>
          <a:ln/>
        </p:spPr>
        <p:txBody>
          <a:bodyPr/>
          <a:lstStyle/>
          <a:p>
            <a:r>
              <a:rPr lang="en-US" altLang="zh-TW"/>
              <a:t>802.11 Protocol Architecture</a:t>
            </a:r>
          </a:p>
        </p:txBody>
      </p:sp>
      <p:sp>
        <p:nvSpPr>
          <p:cNvPr id="18437" name="Rectangle 5">
            <a:extLst>
              <a:ext uri="{FF2B5EF4-FFF2-40B4-BE49-F238E27FC236}">
                <a16:creationId xmlns="" xmlns:a16="http://schemas.microsoft.com/office/drawing/2014/main" id="{B25CA999-4A0B-5CDA-E69A-7C14BFA40750}"/>
              </a:ext>
            </a:extLst>
          </p:cNvPr>
          <p:cNvSpPr>
            <a:spLocks noGrp="1" noChangeArrowheads="1"/>
          </p:cNvSpPr>
          <p:nvPr>
            <p:ph type="body" idx="1"/>
          </p:nvPr>
        </p:nvSpPr>
        <p:spPr>
          <a:xfrm>
            <a:off x="2514600" y="1295400"/>
            <a:ext cx="7772400" cy="4953000"/>
          </a:xfrm>
          <a:noFill/>
          <a:ln/>
        </p:spPr>
        <p:txBody>
          <a:bodyPr>
            <a:normAutofit lnSpcReduction="10000"/>
          </a:bodyPr>
          <a:lstStyle/>
          <a:p>
            <a:r>
              <a:rPr lang="en-US" altLang="zh-TW"/>
              <a:t>MAC Entity</a:t>
            </a:r>
          </a:p>
          <a:p>
            <a:pPr lvl="1"/>
            <a:r>
              <a:rPr lang="en-US" altLang="zh-TW"/>
              <a:t>basic access mechanism</a:t>
            </a:r>
          </a:p>
          <a:p>
            <a:pPr lvl="1"/>
            <a:r>
              <a:rPr lang="en-US" altLang="zh-TW"/>
              <a:t>fragmentation/defragmentation</a:t>
            </a:r>
          </a:p>
          <a:p>
            <a:pPr lvl="1"/>
            <a:r>
              <a:rPr lang="en-US" altLang="zh-TW"/>
              <a:t>encryption/decryption</a:t>
            </a:r>
          </a:p>
          <a:p>
            <a:r>
              <a:rPr lang="en-US" altLang="zh-TW"/>
              <a:t>MAC Layer Management Entity</a:t>
            </a:r>
          </a:p>
          <a:p>
            <a:pPr lvl="1"/>
            <a:r>
              <a:rPr lang="en-US" altLang="zh-TW"/>
              <a:t>synchronization</a:t>
            </a:r>
          </a:p>
          <a:p>
            <a:pPr lvl="1"/>
            <a:r>
              <a:rPr lang="en-US" altLang="zh-TW"/>
              <a:t>power management</a:t>
            </a:r>
          </a:p>
          <a:p>
            <a:pPr lvl="1"/>
            <a:r>
              <a:rPr lang="en-US" altLang="zh-TW"/>
              <a:t>roaming</a:t>
            </a:r>
          </a:p>
          <a:p>
            <a:pPr lvl="1"/>
            <a:r>
              <a:rPr lang="en-US" altLang="zh-TW"/>
              <a:t>MAC MIB (management information base)</a:t>
            </a:r>
          </a:p>
          <a:p>
            <a:r>
              <a:rPr lang="en-US" altLang="zh-TW"/>
              <a:t>Physical Layer Convergence Protocol (PLCP)</a:t>
            </a:r>
          </a:p>
          <a:p>
            <a:pPr lvl="1"/>
            <a:r>
              <a:rPr lang="en-US" altLang="zh-TW"/>
              <a:t>PHY-specific, supports common PHY SAP</a:t>
            </a:r>
          </a:p>
          <a:p>
            <a:pPr lvl="1"/>
            <a:r>
              <a:rPr lang="en-US" altLang="zh-TW"/>
              <a:t>provides Clear Channel Assessment signal (carrier sense)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Effect transition="in" filter="wipe(left)">
                                      <p:cBhvr>
                                        <p:cTn id="7" dur="500"/>
                                        <p:tgtEl>
                                          <p:spTgt spid="1843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437">
                                            <p:txEl>
                                              <p:pRg st="1" end="1"/>
                                            </p:txEl>
                                          </p:spTgt>
                                        </p:tgtEl>
                                        <p:attrNameLst>
                                          <p:attrName>style.visibility</p:attrName>
                                        </p:attrNameLst>
                                      </p:cBhvr>
                                      <p:to>
                                        <p:strVal val="visible"/>
                                      </p:to>
                                    </p:set>
                                    <p:animEffect transition="in" filter="wipe(left)">
                                      <p:cBhvr>
                                        <p:cTn id="10" dur="500"/>
                                        <p:tgtEl>
                                          <p:spTgt spid="1843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437">
                                            <p:txEl>
                                              <p:pRg st="2" end="2"/>
                                            </p:txEl>
                                          </p:spTgt>
                                        </p:tgtEl>
                                        <p:attrNameLst>
                                          <p:attrName>style.visibility</p:attrName>
                                        </p:attrNameLst>
                                      </p:cBhvr>
                                      <p:to>
                                        <p:strVal val="visible"/>
                                      </p:to>
                                    </p:set>
                                    <p:animEffect transition="in" filter="wipe(left)">
                                      <p:cBhvr>
                                        <p:cTn id="13" dur="500"/>
                                        <p:tgtEl>
                                          <p:spTgt spid="18437">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437">
                                            <p:txEl>
                                              <p:pRg st="3" end="3"/>
                                            </p:txEl>
                                          </p:spTgt>
                                        </p:tgtEl>
                                        <p:attrNameLst>
                                          <p:attrName>style.visibility</p:attrName>
                                        </p:attrNameLst>
                                      </p:cBhvr>
                                      <p:to>
                                        <p:strVal val="visible"/>
                                      </p:to>
                                    </p:set>
                                    <p:animEffect transition="in" filter="wipe(left)">
                                      <p:cBhvr>
                                        <p:cTn id="16" dur="500"/>
                                        <p:tgtEl>
                                          <p:spTgt spid="1843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437">
                                            <p:txEl>
                                              <p:pRg st="4" end="4"/>
                                            </p:txEl>
                                          </p:spTgt>
                                        </p:tgtEl>
                                        <p:attrNameLst>
                                          <p:attrName>style.visibility</p:attrName>
                                        </p:attrNameLst>
                                      </p:cBhvr>
                                      <p:to>
                                        <p:strVal val="visible"/>
                                      </p:to>
                                    </p:set>
                                    <p:animEffect transition="in" filter="wipe(left)">
                                      <p:cBhvr>
                                        <p:cTn id="21" dur="500"/>
                                        <p:tgtEl>
                                          <p:spTgt spid="18437">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8437">
                                            <p:txEl>
                                              <p:pRg st="5" end="5"/>
                                            </p:txEl>
                                          </p:spTgt>
                                        </p:tgtEl>
                                        <p:attrNameLst>
                                          <p:attrName>style.visibility</p:attrName>
                                        </p:attrNameLst>
                                      </p:cBhvr>
                                      <p:to>
                                        <p:strVal val="visible"/>
                                      </p:to>
                                    </p:set>
                                    <p:animEffect transition="in" filter="wipe(left)">
                                      <p:cBhvr>
                                        <p:cTn id="24" dur="500"/>
                                        <p:tgtEl>
                                          <p:spTgt spid="18437">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8437">
                                            <p:txEl>
                                              <p:pRg st="6" end="6"/>
                                            </p:txEl>
                                          </p:spTgt>
                                        </p:tgtEl>
                                        <p:attrNameLst>
                                          <p:attrName>style.visibility</p:attrName>
                                        </p:attrNameLst>
                                      </p:cBhvr>
                                      <p:to>
                                        <p:strVal val="visible"/>
                                      </p:to>
                                    </p:set>
                                    <p:animEffect transition="in" filter="wipe(left)">
                                      <p:cBhvr>
                                        <p:cTn id="27" dur="500"/>
                                        <p:tgtEl>
                                          <p:spTgt spid="18437">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8437">
                                            <p:txEl>
                                              <p:pRg st="7" end="7"/>
                                            </p:txEl>
                                          </p:spTgt>
                                        </p:tgtEl>
                                        <p:attrNameLst>
                                          <p:attrName>style.visibility</p:attrName>
                                        </p:attrNameLst>
                                      </p:cBhvr>
                                      <p:to>
                                        <p:strVal val="visible"/>
                                      </p:to>
                                    </p:set>
                                    <p:animEffect transition="in" filter="wipe(left)">
                                      <p:cBhvr>
                                        <p:cTn id="30" dur="500"/>
                                        <p:tgtEl>
                                          <p:spTgt spid="18437">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8437">
                                            <p:txEl>
                                              <p:pRg st="8" end="8"/>
                                            </p:txEl>
                                          </p:spTgt>
                                        </p:tgtEl>
                                        <p:attrNameLst>
                                          <p:attrName>style.visibility</p:attrName>
                                        </p:attrNameLst>
                                      </p:cBhvr>
                                      <p:to>
                                        <p:strVal val="visible"/>
                                      </p:to>
                                    </p:set>
                                    <p:animEffect transition="in" filter="wipe(left)">
                                      <p:cBhvr>
                                        <p:cTn id="33" dur="500"/>
                                        <p:tgtEl>
                                          <p:spTgt spid="18437">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437">
                                            <p:txEl>
                                              <p:pRg st="9" end="9"/>
                                            </p:txEl>
                                          </p:spTgt>
                                        </p:tgtEl>
                                        <p:attrNameLst>
                                          <p:attrName>style.visibility</p:attrName>
                                        </p:attrNameLst>
                                      </p:cBhvr>
                                      <p:to>
                                        <p:strVal val="visible"/>
                                      </p:to>
                                    </p:set>
                                    <p:animEffect transition="in" filter="wipe(left)">
                                      <p:cBhvr>
                                        <p:cTn id="38" dur="500"/>
                                        <p:tgtEl>
                                          <p:spTgt spid="18437">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8437">
                                            <p:txEl>
                                              <p:pRg st="10" end="10"/>
                                            </p:txEl>
                                          </p:spTgt>
                                        </p:tgtEl>
                                        <p:attrNameLst>
                                          <p:attrName>style.visibility</p:attrName>
                                        </p:attrNameLst>
                                      </p:cBhvr>
                                      <p:to>
                                        <p:strVal val="visible"/>
                                      </p:to>
                                    </p:set>
                                    <p:animEffect transition="in" filter="wipe(left)">
                                      <p:cBhvr>
                                        <p:cTn id="41" dur="500"/>
                                        <p:tgtEl>
                                          <p:spTgt spid="18437">
                                            <p:txEl>
                                              <p:pRg st="10" end="10"/>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8437">
                                            <p:txEl>
                                              <p:pRg st="11" end="11"/>
                                            </p:txEl>
                                          </p:spTgt>
                                        </p:tgtEl>
                                        <p:attrNameLst>
                                          <p:attrName>style.visibility</p:attrName>
                                        </p:attrNameLst>
                                      </p:cBhvr>
                                      <p:to>
                                        <p:strVal val="visible"/>
                                      </p:to>
                                    </p:set>
                                    <p:animEffect transition="in" filter="wipe(left)">
                                      <p:cBhvr>
                                        <p:cTn id="44" dur="500"/>
                                        <p:tgtEl>
                                          <p:spTgt spid="1843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 xmlns:a16="http://schemas.microsoft.com/office/drawing/2014/main" id="{84F6DAE8-62E4-CF35-7861-7193AABF84D5}"/>
              </a:ext>
            </a:extLst>
          </p:cNvPr>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3" name="Rectangle 3">
            <a:extLst>
              <a:ext uri="{FF2B5EF4-FFF2-40B4-BE49-F238E27FC236}">
                <a16:creationId xmlns="" xmlns:a16="http://schemas.microsoft.com/office/drawing/2014/main" id="{0CA7FE82-F777-357A-C2E3-5E317D8054DD}"/>
              </a:ext>
            </a:extLst>
          </p:cNvPr>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484" name="Rectangle 4">
            <a:extLst>
              <a:ext uri="{FF2B5EF4-FFF2-40B4-BE49-F238E27FC236}">
                <a16:creationId xmlns="" xmlns:a16="http://schemas.microsoft.com/office/drawing/2014/main" id="{DA44182E-3583-3B3B-2661-3431DC4D7524}"/>
              </a:ext>
            </a:extLst>
          </p:cNvPr>
          <p:cNvSpPr>
            <a:spLocks noGrp="1" noChangeArrowheads="1"/>
          </p:cNvSpPr>
          <p:nvPr>
            <p:ph type="title"/>
          </p:nvPr>
        </p:nvSpPr>
        <p:spPr>
          <a:noFill/>
          <a:ln/>
        </p:spPr>
        <p:txBody>
          <a:bodyPr/>
          <a:lstStyle/>
          <a:p>
            <a:r>
              <a:rPr lang="en-US" altLang="zh-TW"/>
              <a:t>802.11 Protocol Architecture </a:t>
            </a:r>
            <a:r>
              <a:rPr lang="en-US" altLang="zh-TW" sz="2400"/>
              <a:t>(cont.)</a:t>
            </a:r>
          </a:p>
        </p:txBody>
      </p:sp>
      <p:sp>
        <p:nvSpPr>
          <p:cNvPr id="20485" name="Rectangle 5">
            <a:extLst>
              <a:ext uri="{FF2B5EF4-FFF2-40B4-BE49-F238E27FC236}">
                <a16:creationId xmlns="" xmlns:a16="http://schemas.microsoft.com/office/drawing/2014/main" id="{1AED7728-4599-1643-B0A5-952EAE11BD34}"/>
              </a:ext>
            </a:extLst>
          </p:cNvPr>
          <p:cNvSpPr>
            <a:spLocks noGrp="1" noChangeArrowheads="1"/>
          </p:cNvSpPr>
          <p:nvPr>
            <p:ph type="body" idx="1"/>
          </p:nvPr>
        </p:nvSpPr>
        <p:spPr>
          <a:xfrm>
            <a:off x="2216150" y="1465264"/>
            <a:ext cx="7740650" cy="4859337"/>
          </a:xfrm>
          <a:noFill/>
          <a:ln/>
        </p:spPr>
        <p:txBody>
          <a:bodyPr>
            <a:normAutofit lnSpcReduction="10000"/>
          </a:bodyPr>
          <a:lstStyle/>
          <a:p>
            <a:pPr>
              <a:spcBef>
                <a:spcPct val="200000"/>
              </a:spcBef>
            </a:pPr>
            <a:r>
              <a:rPr lang="en-US" altLang="zh-TW"/>
              <a:t>Physical Medium Dependent Sublayer (PMD)</a:t>
            </a:r>
          </a:p>
          <a:p>
            <a:pPr lvl="1"/>
            <a:r>
              <a:rPr lang="en-US" altLang="zh-TW"/>
              <a:t>modulation and encoding</a:t>
            </a:r>
          </a:p>
          <a:p>
            <a:pPr>
              <a:spcBef>
                <a:spcPct val="200000"/>
              </a:spcBef>
            </a:pPr>
            <a:r>
              <a:rPr lang="en-US" altLang="zh-TW"/>
              <a:t>PHY Layer Management</a:t>
            </a:r>
          </a:p>
          <a:p>
            <a:pPr lvl="1"/>
            <a:r>
              <a:rPr lang="en-US" altLang="zh-TW"/>
              <a:t>channel tuning (channel switching delay : </a:t>
            </a:r>
            <a:r>
              <a:rPr lang="en-US" altLang="zh-TW">
                <a:solidFill>
                  <a:schemeClr val="hlink"/>
                </a:solidFill>
                <a:effectLst>
                  <a:outerShdw blurRad="38100" dist="38100" dir="2700000" algn="tl">
                    <a:srgbClr val="C0C0C0"/>
                  </a:outerShdw>
                </a:effectLst>
              </a:rPr>
              <a:t>224us</a:t>
            </a:r>
            <a:r>
              <a:rPr lang="en-US" altLang="zh-TW"/>
              <a:t> in 802.11b)</a:t>
            </a:r>
          </a:p>
          <a:p>
            <a:pPr lvl="1"/>
            <a:r>
              <a:rPr lang="en-US" altLang="zh-TW"/>
              <a:t>PHY MIB </a:t>
            </a:r>
          </a:p>
          <a:p>
            <a:pPr>
              <a:spcBef>
                <a:spcPct val="200000"/>
              </a:spcBef>
            </a:pPr>
            <a:r>
              <a:rPr lang="en-US" altLang="zh-TW"/>
              <a:t>Station Management</a:t>
            </a:r>
          </a:p>
          <a:p>
            <a:pPr lvl="1"/>
            <a:r>
              <a:rPr lang="en-US" altLang="zh-TW"/>
              <a:t>interacts with both MAC Management and PHY Management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animEffect transition="in" filter="wipe(left)">
                                      <p:cBhvr>
                                        <p:cTn id="7" dur="500"/>
                                        <p:tgtEl>
                                          <p:spTgt spid="2048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485">
                                            <p:txEl>
                                              <p:pRg st="1" end="1"/>
                                            </p:txEl>
                                          </p:spTgt>
                                        </p:tgtEl>
                                        <p:attrNameLst>
                                          <p:attrName>style.visibility</p:attrName>
                                        </p:attrNameLst>
                                      </p:cBhvr>
                                      <p:to>
                                        <p:strVal val="visible"/>
                                      </p:to>
                                    </p:set>
                                    <p:animEffect transition="in" filter="wipe(left)">
                                      <p:cBhvr>
                                        <p:cTn id="10" dur="500"/>
                                        <p:tgtEl>
                                          <p:spTgt spid="2048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85">
                                            <p:txEl>
                                              <p:pRg st="2" end="2"/>
                                            </p:txEl>
                                          </p:spTgt>
                                        </p:tgtEl>
                                        <p:attrNameLst>
                                          <p:attrName>style.visibility</p:attrName>
                                        </p:attrNameLst>
                                      </p:cBhvr>
                                      <p:to>
                                        <p:strVal val="visible"/>
                                      </p:to>
                                    </p:set>
                                    <p:animEffect transition="in" filter="wipe(left)">
                                      <p:cBhvr>
                                        <p:cTn id="15" dur="500"/>
                                        <p:tgtEl>
                                          <p:spTgt spid="2048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85">
                                            <p:txEl>
                                              <p:pRg st="3" end="3"/>
                                            </p:txEl>
                                          </p:spTgt>
                                        </p:tgtEl>
                                        <p:attrNameLst>
                                          <p:attrName>style.visibility</p:attrName>
                                        </p:attrNameLst>
                                      </p:cBhvr>
                                      <p:to>
                                        <p:strVal val="visible"/>
                                      </p:to>
                                    </p:set>
                                    <p:animEffect transition="in" filter="wipe(left)">
                                      <p:cBhvr>
                                        <p:cTn id="18" dur="500"/>
                                        <p:tgtEl>
                                          <p:spTgt spid="2048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485">
                                            <p:txEl>
                                              <p:pRg st="4" end="4"/>
                                            </p:txEl>
                                          </p:spTgt>
                                        </p:tgtEl>
                                        <p:attrNameLst>
                                          <p:attrName>style.visibility</p:attrName>
                                        </p:attrNameLst>
                                      </p:cBhvr>
                                      <p:to>
                                        <p:strVal val="visible"/>
                                      </p:to>
                                    </p:set>
                                    <p:animEffect transition="in" filter="wipe(left)">
                                      <p:cBhvr>
                                        <p:cTn id="21" dur="500"/>
                                        <p:tgtEl>
                                          <p:spTgt spid="20485">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485">
                                            <p:txEl>
                                              <p:pRg st="5" end="5"/>
                                            </p:txEl>
                                          </p:spTgt>
                                        </p:tgtEl>
                                        <p:attrNameLst>
                                          <p:attrName>style.visibility</p:attrName>
                                        </p:attrNameLst>
                                      </p:cBhvr>
                                      <p:to>
                                        <p:strVal val="visible"/>
                                      </p:to>
                                    </p:set>
                                    <p:animEffect transition="in" filter="wipe(left)">
                                      <p:cBhvr>
                                        <p:cTn id="26" dur="500"/>
                                        <p:tgtEl>
                                          <p:spTgt spid="20485">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485">
                                            <p:txEl>
                                              <p:pRg st="6" end="6"/>
                                            </p:txEl>
                                          </p:spTgt>
                                        </p:tgtEl>
                                        <p:attrNameLst>
                                          <p:attrName>style.visibility</p:attrName>
                                        </p:attrNameLst>
                                      </p:cBhvr>
                                      <p:to>
                                        <p:strVal val="visible"/>
                                      </p:to>
                                    </p:set>
                                    <p:animEffect transition="in" filter="wipe(left)">
                                      <p:cBhvr>
                                        <p:cTn id="29" dur="500"/>
                                        <p:tgtEl>
                                          <p:spTgt spid="2048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90BAB3-5A4E-F0A7-BCD0-EBA6D9F20B48}"/>
              </a:ext>
            </a:extLst>
          </p:cNvPr>
          <p:cNvSpPr>
            <a:spLocks noGrp="1"/>
          </p:cNvSpPr>
          <p:nvPr>
            <p:ph type="title"/>
          </p:nvPr>
        </p:nvSpPr>
        <p:spPr/>
        <p:txBody>
          <a:bodyPr/>
          <a:lstStyle/>
          <a:p>
            <a:r>
              <a:rPr lang="en-IN" dirty="0"/>
              <a:t>GPS</a:t>
            </a:r>
          </a:p>
        </p:txBody>
      </p:sp>
      <p:sp>
        <p:nvSpPr>
          <p:cNvPr id="3" name="Content Placeholder 2">
            <a:extLst>
              <a:ext uri="{FF2B5EF4-FFF2-40B4-BE49-F238E27FC236}">
                <a16:creationId xmlns="" xmlns:a16="http://schemas.microsoft.com/office/drawing/2014/main" id="{3CD7763C-70E7-7B4D-A524-F0DB32AE1C4C}"/>
              </a:ext>
            </a:extLst>
          </p:cNvPr>
          <p:cNvSpPr>
            <a:spLocks noGrp="1"/>
          </p:cNvSpPr>
          <p:nvPr>
            <p:ph idx="1"/>
          </p:nvPr>
        </p:nvSpPr>
        <p:spPr/>
        <p:txBody>
          <a:bodyPr>
            <a:normAutofit lnSpcReduction="10000"/>
          </a:bodyPr>
          <a:lstStyle/>
          <a:p>
            <a:pPr marL="0" indent="0">
              <a:buNone/>
            </a:pPr>
            <a:r>
              <a:rPr lang="en-US" dirty="0"/>
              <a:t>•	GPS stands for Global Positioning System. GPS is a satellite-based navigation system that allows ground users to provide their exact location, velocity, and time 24 hours a day, in all weather conditions, all over the world. </a:t>
            </a:r>
          </a:p>
          <a:p>
            <a:pPr marL="0" indent="0">
              <a:buNone/>
            </a:pPr>
            <a:r>
              <a:rPr lang="en-US" dirty="0"/>
              <a:t>•	GPS developed by the U.S. Department of Défense. It was basically designed to assist soldiers and military</a:t>
            </a:r>
          </a:p>
          <a:p>
            <a:pPr marL="0" indent="0">
              <a:buNone/>
            </a:pPr>
            <a:r>
              <a:rPr lang="en-US" dirty="0"/>
              <a:t>•	The GPS systems are a Combination of a network of satellites that are constantly sending coded information in the form of radio signals. After that receiver received the signals and interprets the transmitted information from the satellites to locate the position on earth accurately. </a:t>
            </a:r>
          </a:p>
          <a:p>
            <a:pPr marL="0" indent="0">
              <a:buNone/>
            </a:pPr>
            <a:endParaRPr lang="en-IN" dirty="0"/>
          </a:p>
        </p:txBody>
      </p:sp>
    </p:spTree>
    <p:extLst>
      <p:ext uri="{BB962C8B-B14F-4D97-AF65-F5344CB8AC3E}">
        <p14:creationId xmlns:p14="http://schemas.microsoft.com/office/powerpoint/2010/main" val="1263235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893B8C-6EC7-2C53-2AAF-A028BBA3A5EA}"/>
              </a:ext>
            </a:extLst>
          </p:cNvPr>
          <p:cNvSpPr>
            <a:spLocks noGrp="1"/>
          </p:cNvSpPr>
          <p:nvPr>
            <p:ph type="title"/>
          </p:nvPr>
        </p:nvSpPr>
        <p:spPr/>
        <p:txBody>
          <a:bodyPr>
            <a:normAutofit fontScale="90000"/>
          </a:bodyPr>
          <a:lstStyle/>
          <a:p>
            <a:pPr>
              <a:lnSpc>
                <a:spcPct val="107000"/>
              </a:lnSpc>
              <a:spcAft>
                <a:spcPts val="800"/>
              </a:spcAft>
            </a:pP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Bluetooth:</a:t>
            </a:r>
            <a:r>
              <a:rPr lang="en-IN" sz="3200" dirty="0">
                <a:effectLst/>
                <a:latin typeface="Calibri" panose="020F0502020204030204" pitchFamily="34" charset="0"/>
                <a:ea typeface="Calibri" panose="020F0502020204030204" pitchFamily="34" charset="0"/>
                <a:cs typeface="Times New Roman" panose="02020603050405020304" pitchFamily="18" charset="0"/>
              </a:rPr>
              <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 xmlns:a16="http://schemas.microsoft.com/office/drawing/2014/main" id="{A72849E7-4BB2-A32F-3E61-288B86317A11}"/>
              </a:ext>
            </a:extLst>
          </p:cNvPr>
          <p:cNvSpPr>
            <a:spLocks noGrp="1"/>
          </p:cNvSpPr>
          <p:nvPr>
            <p:ph idx="1"/>
          </p:nvPr>
        </p:nvSpPr>
        <p:spPr>
          <a:xfrm>
            <a:off x="735291" y="1159498"/>
            <a:ext cx="10618509" cy="5017466"/>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It is a </a:t>
            </a:r>
            <a:r>
              <a:rPr lang="en-US" b="1" dirty="0">
                <a:solidFill>
                  <a:srgbClr val="FF0000"/>
                </a:solidFill>
                <a:latin typeface="Times New Roman" panose="02020603050405020304" pitchFamily="18" charset="0"/>
                <a:cs typeface="Times New Roman" panose="02020603050405020304" pitchFamily="18" charset="0"/>
              </a:rPr>
              <a:t>Wireless Personal Area Network (WPAN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technology and is used for </a:t>
            </a:r>
            <a:r>
              <a:rPr lang="en-US" b="1" dirty="0">
                <a:solidFill>
                  <a:srgbClr val="FF0000"/>
                </a:solidFill>
                <a:latin typeface="Times New Roman" panose="02020603050405020304" pitchFamily="18" charset="0"/>
                <a:cs typeface="Times New Roman" panose="02020603050405020304" pitchFamily="18" charset="0"/>
              </a:rPr>
              <a:t>exchanging data over smaller distances.</a:t>
            </a:r>
          </a:p>
          <a:p>
            <a:pPr algn="just"/>
            <a:endParaRPr lang="en-US" b="1" dirty="0">
              <a:solidFill>
                <a:srgbClr val="FF0000"/>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Maximum devices that can be connected at the </a:t>
            </a:r>
            <a:r>
              <a:rPr lang="en-US" b="1" dirty="0">
                <a:solidFill>
                  <a:srgbClr val="FF0000"/>
                </a:solidFill>
                <a:latin typeface="Times New Roman" panose="02020603050405020304" pitchFamily="18" charset="0"/>
                <a:cs typeface="Times New Roman" panose="02020603050405020304" pitchFamily="18" charset="0"/>
              </a:rPr>
              <a:t>same time are 7</a:t>
            </a:r>
            <a:r>
              <a:rPr lang="en-US" dirty="0">
                <a:latin typeface="Times New Roman" panose="02020603050405020304" pitchFamily="18" charset="0"/>
                <a:cs typeface="Times New Roman" panose="02020603050405020304" pitchFamily="18" charset="0"/>
              </a:rPr>
              <a:t>. Bluetooth ranges </a:t>
            </a:r>
            <a:r>
              <a:rPr lang="en-US" b="1" dirty="0">
                <a:solidFill>
                  <a:srgbClr val="FF0000"/>
                </a:solidFill>
                <a:latin typeface="Times New Roman" panose="02020603050405020304" pitchFamily="18" charset="0"/>
                <a:cs typeface="Times New Roman" panose="02020603050405020304" pitchFamily="18" charset="0"/>
              </a:rPr>
              <a:t>up to 10 meters.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provides data rates </a:t>
            </a:r>
            <a:r>
              <a:rPr lang="en-US" b="1" dirty="0">
                <a:solidFill>
                  <a:srgbClr val="FF0000"/>
                </a:solidFill>
                <a:latin typeface="Times New Roman" panose="02020603050405020304" pitchFamily="18" charset="0"/>
                <a:cs typeface="Times New Roman" panose="02020603050405020304" pitchFamily="18" charset="0"/>
              </a:rPr>
              <a:t>up to 1 Mbps or 3 Mbps </a:t>
            </a:r>
            <a:r>
              <a:rPr lang="en-US" dirty="0">
                <a:latin typeface="Times New Roman" panose="02020603050405020304" pitchFamily="18" charset="0"/>
                <a:cs typeface="Times New Roman" panose="02020603050405020304" pitchFamily="18" charset="0"/>
              </a:rPr>
              <a:t>depending upon the version</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Bluetooth network is called a </a:t>
            </a:r>
            <a:r>
              <a:rPr lang="en-US" b="1" dirty="0">
                <a:solidFill>
                  <a:srgbClr val="FF0000"/>
                </a:solidFill>
                <a:latin typeface="Times New Roman" panose="02020603050405020304" pitchFamily="18" charset="0"/>
                <a:cs typeface="Times New Roman" panose="02020603050405020304" pitchFamily="18" charset="0"/>
              </a:rPr>
              <a:t>piconet</a:t>
            </a:r>
            <a:r>
              <a:rPr lang="en-US" dirty="0">
                <a:latin typeface="Times New Roman" panose="02020603050405020304" pitchFamily="18" charset="0"/>
                <a:cs typeface="Times New Roman" panose="02020603050405020304" pitchFamily="18" charset="0"/>
              </a:rPr>
              <a:t> and a collection of interconnected piconets is called </a:t>
            </a:r>
            <a:r>
              <a:rPr lang="en-US" b="1" dirty="0">
                <a:solidFill>
                  <a:srgbClr val="FF0000"/>
                </a:solidFill>
                <a:latin typeface="Times New Roman" panose="02020603050405020304" pitchFamily="18" charset="0"/>
                <a:cs typeface="Times New Roman" panose="02020603050405020304" pitchFamily="18" charset="0"/>
              </a:rPr>
              <a:t>scatternet</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3369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8EE5B5-E8F4-79AE-8E6A-5EBA2EEF1B40}"/>
              </a:ext>
            </a:extLst>
          </p:cNvPr>
          <p:cNvSpPr>
            <a:spLocks noGrp="1"/>
          </p:cNvSpPr>
          <p:nvPr>
            <p:ph type="title"/>
          </p:nvPr>
        </p:nvSpPr>
        <p:spPr/>
        <p:txBody>
          <a:bodyPr/>
          <a:lstStyle/>
          <a:p>
            <a:r>
              <a:rPr lang="en-US" dirty="0"/>
              <a:t>GPS</a:t>
            </a:r>
            <a:endParaRPr lang="en-IN" dirty="0"/>
          </a:p>
        </p:txBody>
      </p:sp>
      <p:pic>
        <p:nvPicPr>
          <p:cNvPr id="4" name="Content Placeholder 3">
            <a:extLst>
              <a:ext uri="{FF2B5EF4-FFF2-40B4-BE49-F238E27FC236}">
                <a16:creationId xmlns="" xmlns:a16="http://schemas.microsoft.com/office/drawing/2014/main" id="{DFA9713D-084F-45D0-AA28-FF379AEE6778}"/>
              </a:ext>
            </a:extLst>
          </p:cNvPr>
          <p:cNvPicPr>
            <a:picLocks noGrp="1" noChangeAspect="1"/>
          </p:cNvPicPr>
          <p:nvPr>
            <p:ph idx="1"/>
          </p:nvPr>
        </p:nvPicPr>
        <p:blipFill>
          <a:blip r:embed="rId2"/>
          <a:stretch>
            <a:fillRect/>
          </a:stretch>
        </p:blipFill>
        <p:spPr>
          <a:xfrm>
            <a:off x="2139885" y="1065229"/>
            <a:ext cx="8107051" cy="5147035"/>
          </a:xfrm>
          <a:prstGeom prst="rect">
            <a:avLst/>
          </a:prstGeom>
        </p:spPr>
      </p:pic>
    </p:spTree>
    <p:extLst>
      <p:ext uri="{BB962C8B-B14F-4D97-AF65-F5344CB8AC3E}">
        <p14:creationId xmlns:p14="http://schemas.microsoft.com/office/powerpoint/2010/main" val="780189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F8845B-C2A5-0926-3607-40066FF4070B}"/>
              </a:ext>
            </a:extLst>
          </p:cNvPr>
          <p:cNvSpPr>
            <a:spLocks noGrp="1"/>
          </p:cNvSpPr>
          <p:nvPr>
            <p:ph type="title"/>
          </p:nvPr>
        </p:nvSpPr>
        <p:spPr/>
        <p:txBody>
          <a:bodyPr/>
          <a:lstStyle/>
          <a:p>
            <a:r>
              <a:rPr lang="en-IN" dirty="0"/>
              <a:t>Architecture of GPS:</a:t>
            </a:r>
          </a:p>
        </p:txBody>
      </p:sp>
      <p:sp>
        <p:nvSpPr>
          <p:cNvPr id="3" name="Content Placeholder 2">
            <a:extLst>
              <a:ext uri="{FF2B5EF4-FFF2-40B4-BE49-F238E27FC236}">
                <a16:creationId xmlns="" xmlns:a16="http://schemas.microsoft.com/office/drawing/2014/main" id="{2D8FEAF0-E2C8-893A-7BB1-CC20615392C0}"/>
              </a:ext>
            </a:extLst>
          </p:cNvPr>
          <p:cNvSpPr>
            <a:spLocks noGrp="1"/>
          </p:cNvSpPr>
          <p:nvPr>
            <p:ph idx="1"/>
          </p:nvPr>
        </p:nvSpPr>
        <p:spPr/>
        <p:txBody>
          <a:bodyPr/>
          <a:lstStyle/>
          <a:p>
            <a:pPr marL="0" indent="0">
              <a:buNone/>
            </a:pPr>
            <a:r>
              <a:rPr lang="en-US" dirty="0"/>
              <a:t>GPS Architecture is basically divided into three segments.</a:t>
            </a:r>
          </a:p>
          <a:p>
            <a:pPr marL="0" indent="0">
              <a:buNone/>
            </a:pPr>
            <a:r>
              <a:rPr lang="en-US" dirty="0"/>
              <a:t>•	Space Segment (SS)</a:t>
            </a:r>
          </a:p>
          <a:p>
            <a:pPr marL="0" indent="0">
              <a:buNone/>
            </a:pPr>
            <a:r>
              <a:rPr lang="en-US" dirty="0"/>
              <a:t>•	Control Segment (CS)</a:t>
            </a:r>
          </a:p>
          <a:p>
            <a:pPr marL="0" indent="0">
              <a:buNone/>
            </a:pPr>
            <a:r>
              <a:rPr lang="en-US" dirty="0"/>
              <a:t>•	User Segment (US)</a:t>
            </a:r>
          </a:p>
          <a:p>
            <a:pPr marL="0" indent="0">
              <a:buNone/>
            </a:pPr>
            <a:endParaRPr lang="en-IN" dirty="0"/>
          </a:p>
        </p:txBody>
      </p:sp>
    </p:spTree>
    <p:extLst>
      <p:ext uri="{BB962C8B-B14F-4D97-AF65-F5344CB8AC3E}">
        <p14:creationId xmlns:p14="http://schemas.microsoft.com/office/powerpoint/2010/main" val="1866596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3AF61D-BE81-330C-C667-955EF4FE7186}"/>
              </a:ext>
            </a:extLst>
          </p:cNvPr>
          <p:cNvSpPr>
            <a:spLocks noGrp="1"/>
          </p:cNvSpPr>
          <p:nvPr>
            <p:ph type="title"/>
          </p:nvPr>
        </p:nvSpPr>
        <p:spPr/>
        <p:txBody>
          <a:bodyPr/>
          <a:lstStyle/>
          <a:p>
            <a:r>
              <a:rPr lang="en-IN" dirty="0"/>
              <a:t>Space segment:                                           </a:t>
            </a:r>
          </a:p>
        </p:txBody>
      </p:sp>
      <p:sp>
        <p:nvSpPr>
          <p:cNvPr id="3" name="Content Placeholder 2">
            <a:extLst>
              <a:ext uri="{FF2B5EF4-FFF2-40B4-BE49-F238E27FC236}">
                <a16:creationId xmlns="" xmlns:a16="http://schemas.microsoft.com/office/drawing/2014/main" id="{0950B4FF-F0BC-21D0-4F30-B0994F7D7CF5}"/>
              </a:ext>
            </a:extLst>
          </p:cNvPr>
          <p:cNvSpPr>
            <a:spLocks noGrp="1"/>
          </p:cNvSpPr>
          <p:nvPr>
            <p:ph idx="1"/>
          </p:nvPr>
        </p:nvSpPr>
        <p:spPr/>
        <p:txBody>
          <a:bodyPr/>
          <a:lstStyle/>
          <a:p>
            <a:pPr marL="0" indent="0">
              <a:buNone/>
            </a:pPr>
            <a:r>
              <a:rPr lang="en-US" dirty="0"/>
              <a:t>•	The space segment (SS) is composed of the orbiting GPS satellites, or Space Vehicles (SV).</a:t>
            </a:r>
          </a:p>
          <a:p>
            <a:pPr marL="0" indent="0">
              <a:buNone/>
            </a:pPr>
            <a:r>
              <a:rPr lang="en-US" dirty="0"/>
              <a:t>•	The GPS design originally called for 24 SVs, eight each in three circular orbital planes.</a:t>
            </a:r>
          </a:p>
          <a:p>
            <a:pPr marL="0" indent="0">
              <a:buNone/>
            </a:pPr>
            <a:r>
              <a:rPr lang="en-US" dirty="0"/>
              <a:t>•	This was modified to six planes with four satellites each.</a:t>
            </a:r>
          </a:p>
          <a:p>
            <a:pPr marL="0" indent="0">
              <a:buNone/>
            </a:pPr>
            <a:r>
              <a:rPr lang="en-US" dirty="0"/>
              <a:t>•	The orbital planes are centered on the Earth.</a:t>
            </a:r>
          </a:p>
          <a:p>
            <a:pPr marL="0" indent="0">
              <a:buNone/>
            </a:pPr>
            <a:r>
              <a:rPr lang="en-US" dirty="0"/>
              <a:t>•	The six planes have approximately 55° inclination and are separated by 60° right ascension of the ascending node.</a:t>
            </a:r>
          </a:p>
          <a:p>
            <a:pPr marL="0" indent="0">
              <a:buNone/>
            </a:pPr>
            <a:endParaRPr lang="en-IN" dirty="0"/>
          </a:p>
        </p:txBody>
      </p:sp>
    </p:spTree>
    <p:extLst>
      <p:ext uri="{BB962C8B-B14F-4D97-AF65-F5344CB8AC3E}">
        <p14:creationId xmlns:p14="http://schemas.microsoft.com/office/powerpoint/2010/main" val="2350827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3AF61D-BE81-330C-C667-955EF4FE7186}"/>
              </a:ext>
            </a:extLst>
          </p:cNvPr>
          <p:cNvSpPr>
            <a:spLocks noGrp="1"/>
          </p:cNvSpPr>
          <p:nvPr>
            <p:ph type="title"/>
          </p:nvPr>
        </p:nvSpPr>
        <p:spPr/>
        <p:txBody>
          <a:bodyPr/>
          <a:lstStyle/>
          <a:p>
            <a:r>
              <a:rPr lang="en-IN" dirty="0"/>
              <a:t>Space segment:                                           </a:t>
            </a:r>
          </a:p>
        </p:txBody>
      </p:sp>
      <p:pic>
        <p:nvPicPr>
          <p:cNvPr id="2050" name="Picture 2" descr="How Does GPS Work? | NASA Space Place – NASA Science for Kids">
            <a:extLst>
              <a:ext uri="{FF2B5EF4-FFF2-40B4-BE49-F238E27FC236}">
                <a16:creationId xmlns="" xmlns:a16="http://schemas.microsoft.com/office/drawing/2014/main" id="{E825937B-9075-F0E7-4F7C-3953E1865F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5299" y="1329179"/>
            <a:ext cx="7013542" cy="516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7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3AF61D-BE81-330C-C667-955EF4FE7186}"/>
              </a:ext>
            </a:extLst>
          </p:cNvPr>
          <p:cNvSpPr>
            <a:spLocks noGrp="1"/>
          </p:cNvSpPr>
          <p:nvPr>
            <p:ph type="title"/>
          </p:nvPr>
        </p:nvSpPr>
        <p:spPr/>
        <p:txBody>
          <a:bodyPr/>
          <a:lstStyle/>
          <a:p>
            <a:r>
              <a:rPr lang="en-IN" dirty="0"/>
              <a:t>Space segment: </a:t>
            </a:r>
          </a:p>
        </p:txBody>
      </p:sp>
      <p:sp>
        <p:nvSpPr>
          <p:cNvPr id="3" name="Content Placeholder 2">
            <a:extLst>
              <a:ext uri="{FF2B5EF4-FFF2-40B4-BE49-F238E27FC236}">
                <a16:creationId xmlns="" xmlns:a16="http://schemas.microsoft.com/office/drawing/2014/main" id="{0950B4FF-F0BC-21D0-4F30-B0994F7D7CF5}"/>
              </a:ext>
            </a:extLst>
          </p:cNvPr>
          <p:cNvSpPr>
            <a:spLocks noGrp="1"/>
          </p:cNvSpPr>
          <p:nvPr>
            <p:ph idx="1"/>
          </p:nvPr>
        </p:nvSpPr>
        <p:spPr/>
        <p:txBody>
          <a:bodyPr>
            <a:normAutofit lnSpcReduction="10000"/>
          </a:bodyPr>
          <a:lstStyle/>
          <a:p>
            <a:pPr marL="0" indent="0">
              <a:buNone/>
            </a:pPr>
            <a:r>
              <a:rPr lang="en-US" dirty="0"/>
              <a:t>•	The orbits are arranged so that at least six satellites are always within line of sight from almost everywhere on Earth's surface.</a:t>
            </a:r>
          </a:p>
          <a:p>
            <a:pPr marL="0" indent="0">
              <a:buNone/>
            </a:pPr>
            <a:r>
              <a:rPr lang="en-US" dirty="0"/>
              <a:t>•	Satellites are orbiting at an altitude of approximately 20,200 kilometers.</a:t>
            </a:r>
          </a:p>
          <a:p>
            <a:pPr marL="0" indent="0">
              <a:buNone/>
            </a:pPr>
            <a:r>
              <a:rPr lang="en-US" dirty="0"/>
              <a:t>•	Each SV makes two complete orbits each sidereal day, repeating the same ground track.</a:t>
            </a:r>
          </a:p>
          <a:p>
            <a:pPr marL="0" indent="0">
              <a:buNone/>
            </a:pPr>
            <a:r>
              <a:rPr lang="en-US" dirty="0"/>
              <a:t>•	As of March 2008, there are 31 actively broadcasting satellites in the GPS constellation.</a:t>
            </a:r>
          </a:p>
          <a:p>
            <a:pPr marL="0" indent="0">
              <a:buNone/>
            </a:pPr>
            <a:r>
              <a:rPr lang="en-US" dirty="0"/>
              <a:t>•	The additional satellites improve the precision of GPS receiver calculations by providing redundant measurements.</a:t>
            </a:r>
          </a:p>
          <a:p>
            <a:pPr marL="0" indent="0">
              <a:buNone/>
            </a:pPr>
            <a:endParaRPr lang="en-IN" dirty="0"/>
          </a:p>
        </p:txBody>
      </p:sp>
    </p:spTree>
    <p:extLst>
      <p:ext uri="{BB962C8B-B14F-4D97-AF65-F5344CB8AC3E}">
        <p14:creationId xmlns:p14="http://schemas.microsoft.com/office/powerpoint/2010/main" val="29107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025424-ECE8-6549-D620-392F55EBAE4F}"/>
              </a:ext>
            </a:extLst>
          </p:cNvPr>
          <p:cNvSpPr>
            <a:spLocks noGrp="1"/>
          </p:cNvSpPr>
          <p:nvPr>
            <p:ph type="title"/>
          </p:nvPr>
        </p:nvSpPr>
        <p:spPr/>
        <p:txBody>
          <a:bodyPr/>
          <a:lstStyle/>
          <a:p>
            <a:r>
              <a:rPr lang="en-IN" dirty="0"/>
              <a:t>Control Segment:</a:t>
            </a:r>
          </a:p>
        </p:txBody>
      </p:sp>
      <p:sp>
        <p:nvSpPr>
          <p:cNvPr id="3" name="Content Placeholder 2">
            <a:extLst>
              <a:ext uri="{FF2B5EF4-FFF2-40B4-BE49-F238E27FC236}">
                <a16:creationId xmlns="" xmlns:a16="http://schemas.microsoft.com/office/drawing/2014/main" id="{FFEF8AD8-0FA8-98FB-6CD2-6C337F7BCBAB}"/>
              </a:ext>
            </a:extLst>
          </p:cNvPr>
          <p:cNvSpPr>
            <a:spLocks noGrp="1"/>
          </p:cNvSpPr>
          <p:nvPr>
            <p:ph idx="1"/>
          </p:nvPr>
        </p:nvSpPr>
        <p:spPr/>
        <p:txBody>
          <a:bodyPr/>
          <a:lstStyle/>
          <a:p>
            <a:pPr marL="0" indent="0">
              <a:buNone/>
            </a:pPr>
            <a:r>
              <a:rPr lang="en-US" dirty="0"/>
              <a:t>•	The GPS-System is controlled by the US Army. The “master control station” and four additional monitoring stations were set up for monitoring the satellites.</a:t>
            </a:r>
          </a:p>
          <a:p>
            <a:pPr marL="0" indent="0">
              <a:buNone/>
            </a:pPr>
            <a:r>
              <a:rPr lang="en-US" dirty="0"/>
              <a:t>•	The Control Segment is composed of</a:t>
            </a:r>
          </a:p>
          <a:p>
            <a:pPr marL="0" indent="0">
              <a:buNone/>
            </a:pPr>
            <a:r>
              <a:rPr lang="en-US" dirty="0"/>
              <a:t>1.	A Master Control Station (MCS)</a:t>
            </a:r>
          </a:p>
          <a:p>
            <a:pPr marL="0" indent="0">
              <a:buNone/>
            </a:pPr>
            <a:r>
              <a:rPr lang="en-US" dirty="0"/>
              <a:t>2.	An Alternate Master Control Station,</a:t>
            </a:r>
          </a:p>
          <a:p>
            <a:pPr marL="0" indent="0">
              <a:buNone/>
            </a:pPr>
            <a:r>
              <a:rPr lang="en-US" dirty="0"/>
              <a:t>3.	Four dedicated Ground Antennas</a:t>
            </a:r>
          </a:p>
          <a:p>
            <a:pPr marL="0" indent="0">
              <a:buNone/>
            </a:pPr>
            <a:r>
              <a:rPr lang="en-US" dirty="0"/>
              <a:t>4.	Six dedicated Monitor Stations</a:t>
            </a:r>
          </a:p>
          <a:p>
            <a:pPr marL="0" indent="0">
              <a:buNone/>
            </a:pPr>
            <a:endParaRPr lang="en-IN" dirty="0"/>
          </a:p>
        </p:txBody>
      </p:sp>
    </p:spTree>
    <p:extLst>
      <p:ext uri="{BB962C8B-B14F-4D97-AF65-F5344CB8AC3E}">
        <p14:creationId xmlns:p14="http://schemas.microsoft.com/office/powerpoint/2010/main" val="3028048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025424-ECE8-6549-D620-392F55EBAE4F}"/>
              </a:ext>
            </a:extLst>
          </p:cNvPr>
          <p:cNvSpPr>
            <a:spLocks noGrp="1"/>
          </p:cNvSpPr>
          <p:nvPr>
            <p:ph type="title"/>
          </p:nvPr>
        </p:nvSpPr>
        <p:spPr/>
        <p:txBody>
          <a:bodyPr/>
          <a:lstStyle/>
          <a:p>
            <a:r>
              <a:rPr lang="en-IN" dirty="0"/>
              <a:t>Control Segment:</a:t>
            </a:r>
          </a:p>
        </p:txBody>
      </p:sp>
      <p:sp>
        <p:nvSpPr>
          <p:cNvPr id="3" name="Content Placeholder 2">
            <a:extLst>
              <a:ext uri="{FF2B5EF4-FFF2-40B4-BE49-F238E27FC236}">
                <a16:creationId xmlns="" xmlns:a16="http://schemas.microsoft.com/office/drawing/2014/main" id="{FFEF8AD8-0FA8-98FB-6CD2-6C337F7BCBAB}"/>
              </a:ext>
            </a:extLst>
          </p:cNvPr>
          <p:cNvSpPr>
            <a:spLocks noGrp="1"/>
          </p:cNvSpPr>
          <p:nvPr>
            <p:ph idx="1"/>
          </p:nvPr>
        </p:nvSpPr>
        <p:spPr/>
        <p:txBody>
          <a:bodyPr/>
          <a:lstStyle/>
          <a:p>
            <a:pPr marL="0" indent="0">
              <a:buNone/>
            </a:pPr>
            <a:r>
              <a:rPr lang="en-IN" dirty="0"/>
              <a:t>•	The flight paths of the satellites are tracked by dedicated U.S. Air Force monitoring stations in</a:t>
            </a:r>
          </a:p>
          <a:p>
            <a:pPr marL="0" indent="0">
              <a:buNone/>
            </a:pPr>
            <a:r>
              <a:rPr lang="en-IN" dirty="0"/>
              <a:t>1.	Hawaii</a:t>
            </a:r>
          </a:p>
          <a:p>
            <a:pPr marL="0" indent="0">
              <a:buNone/>
            </a:pPr>
            <a:r>
              <a:rPr lang="en-IN" dirty="0"/>
              <a:t>2.	Kwajalein</a:t>
            </a:r>
          </a:p>
          <a:p>
            <a:pPr marL="0" indent="0">
              <a:buNone/>
            </a:pPr>
            <a:r>
              <a:rPr lang="en-IN" dirty="0"/>
              <a:t>3.	Ascension Island</a:t>
            </a:r>
          </a:p>
          <a:p>
            <a:pPr marL="0" indent="0">
              <a:buNone/>
            </a:pPr>
            <a:r>
              <a:rPr lang="en-IN" dirty="0"/>
              <a:t>4.	Diego Garcia</a:t>
            </a:r>
          </a:p>
          <a:p>
            <a:pPr marL="0" indent="0">
              <a:buNone/>
            </a:pPr>
            <a:r>
              <a:rPr lang="en-IN" dirty="0"/>
              <a:t>5.	Colorado Springs</a:t>
            </a:r>
          </a:p>
          <a:p>
            <a:pPr marL="0" indent="0">
              <a:buNone/>
            </a:pPr>
            <a:r>
              <a:rPr lang="en-IN" dirty="0"/>
              <a:t>•	Monitor stations operated in England, Argentina, Ecuador, Bahrain, Australia and Washington DC.</a:t>
            </a:r>
          </a:p>
          <a:p>
            <a:pPr marL="0" indent="0">
              <a:buNone/>
            </a:pPr>
            <a:endParaRPr lang="en-IN" dirty="0"/>
          </a:p>
        </p:txBody>
      </p:sp>
    </p:spTree>
    <p:extLst>
      <p:ext uri="{BB962C8B-B14F-4D97-AF65-F5344CB8AC3E}">
        <p14:creationId xmlns:p14="http://schemas.microsoft.com/office/powerpoint/2010/main" val="75070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025424-ECE8-6549-D620-392F55EBAE4F}"/>
              </a:ext>
            </a:extLst>
          </p:cNvPr>
          <p:cNvSpPr>
            <a:spLocks noGrp="1"/>
          </p:cNvSpPr>
          <p:nvPr>
            <p:ph type="title"/>
          </p:nvPr>
        </p:nvSpPr>
        <p:spPr/>
        <p:txBody>
          <a:bodyPr/>
          <a:lstStyle/>
          <a:p>
            <a:r>
              <a:rPr lang="en-IN" dirty="0"/>
              <a:t>Control Segment:</a:t>
            </a:r>
          </a:p>
        </p:txBody>
      </p:sp>
      <p:sp>
        <p:nvSpPr>
          <p:cNvPr id="3" name="Content Placeholder 2">
            <a:extLst>
              <a:ext uri="{FF2B5EF4-FFF2-40B4-BE49-F238E27FC236}">
                <a16:creationId xmlns="" xmlns:a16="http://schemas.microsoft.com/office/drawing/2014/main" id="{FFEF8AD8-0FA8-98FB-6CD2-6C337F7BCBAB}"/>
              </a:ext>
            </a:extLst>
          </p:cNvPr>
          <p:cNvSpPr>
            <a:spLocks noGrp="1"/>
          </p:cNvSpPr>
          <p:nvPr>
            <p:ph idx="1"/>
          </p:nvPr>
        </p:nvSpPr>
        <p:spPr/>
        <p:txBody>
          <a:bodyPr/>
          <a:lstStyle/>
          <a:p>
            <a:pPr marL="0" indent="0">
              <a:buNone/>
            </a:pPr>
            <a:r>
              <a:rPr lang="en-US" dirty="0"/>
              <a:t>•	During August and September 2005, six more monitor stations of the National Geospatial-Intelligence Agency were added to the grid. Now, every satellite can be seen from at least two monitor stations.</a:t>
            </a:r>
          </a:p>
          <a:p>
            <a:pPr marL="0" indent="0">
              <a:buNone/>
            </a:pPr>
            <a:r>
              <a:rPr lang="en-US" dirty="0"/>
              <a:t>•	This allows calculating more precise orbits and ephemeris data. For the end user, a better position precision can be expected from this.</a:t>
            </a:r>
          </a:p>
          <a:p>
            <a:pPr marL="0" indent="0">
              <a:buNone/>
            </a:pPr>
            <a:r>
              <a:rPr lang="en-US" dirty="0"/>
              <a:t>•	In the near future, five more stations will be added so that every satellite can be seen by at least three monitor stations. This improves integrity monitoring of the satellites and thus the whole system.</a:t>
            </a:r>
          </a:p>
          <a:p>
            <a:pPr marL="0" indent="0">
              <a:buNone/>
            </a:pPr>
            <a:endParaRPr lang="en-IN" dirty="0"/>
          </a:p>
        </p:txBody>
      </p:sp>
    </p:spTree>
    <p:extLst>
      <p:ext uri="{BB962C8B-B14F-4D97-AF65-F5344CB8AC3E}">
        <p14:creationId xmlns:p14="http://schemas.microsoft.com/office/powerpoint/2010/main" val="1528602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120FDD-2430-E442-C7A3-1110544A10EC}"/>
              </a:ext>
            </a:extLst>
          </p:cNvPr>
          <p:cNvSpPr>
            <a:spLocks noGrp="1"/>
          </p:cNvSpPr>
          <p:nvPr>
            <p:ph type="title"/>
          </p:nvPr>
        </p:nvSpPr>
        <p:spPr/>
        <p:txBody>
          <a:bodyPr/>
          <a:lstStyle/>
          <a:p>
            <a:r>
              <a:rPr lang="en-IN" dirty="0"/>
              <a:t>User Segment: </a:t>
            </a:r>
          </a:p>
        </p:txBody>
      </p:sp>
      <p:sp>
        <p:nvSpPr>
          <p:cNvPr id="3" name="Content Placeholder 2">
            <a:extLst>
              <a:ext uri="{FF2B5EF4-FFF2-40B4-BE49-F238E27FC236}">
                <a16:creationId xmlns="" xmlns:a16="http://schemas.microsoft.com/office/drawing/2014/main" id="{834EAC31-6C3E-6C44-8615-07611E1637F9}"/>
              </a:ext>
            </a:extLst>
          </p:cNvPr>
          <p:cNvSpPr>
            <a:spLocks noGrp="1"/>
          </p:cNvSpPr>
          <p:nvPr>
            <p:ph idx="1"/>
          </p:nvPr>
        </p:nvSpPr>
        <p:spPr/>
        <p:txBody>
          <a:bodyPr/>
          <a:lstStyle/>
          <a:p>
            <a:pPr marL="0" indent="0">
              <a:buNone/>
            </a:pPr>
            <a:r>
              <a:rPr lang="en-US" dirty="0"/>
              <a:t>•</a:t>
            </a:r>
            <a:r>
              <a:rPr lang="en-US" sz="3200" dirty="0"/>
              <a:t>	The User Segment is composed of hundreds of thousands of U.S. and allied military users of the secure GPS Precise Positioning Service, and tens of millions of civil, commercial and scientific users of the Standard Positioning Service.</a:t>
            </a:r>
          </a:p>
          <a:p>
            <a:pPr marL="0" indent="0">
              <a:buNone/>
            </a:pPr>
            <a:r>
              <a:rPr lang="en-US" sz="3200" dirty="0"/>
              <a:t>•	In general, GPS receivers are composed of an antenna, tuned to the frequencies transmitted by the satellites, receiver-processors, and a highly-stable clock.</a:t>
            </a:r>
          </a:p>
          <a:p>
            <a:pPr marL="0" indent="0">
              <a:buNone/>
            </a:pPr>
            <a:endParaRPr lang="en-IN" dirty="0"/>
          </a:p>
        </p:txBody>
      </p:sp>
    </p:spTree>
    <p:extLst>
      <p:ext uri="{BB962C8B-B14F-4D97-AF65-F5344CB8AC3E}">
        <p14:creationId xmlns:p14="http://schemas.microsoft.com/office/powerpoint/2010/main" val="1698032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C50270-2C2F-35E8-3998-1A0E42B5F5F7}"/>
              </a:ext>
            </a:extLst>
          </p:cNvPr>
          <p:cNvSpPr>
            <a:spLocks noGrp="1"/>
          </p:cNvSpPr>
          <p:nvPr>
            <p:ph type="title"/>
          </p:nvPr>
        </p:nvSpPr>
        <p:spPr>
          <a:xfrm>
            <a:off x="579438" y="0"/>
            <a:ext cx="10515600" cy="1325563"/>
          </a:xfrm>
        </p:spPr>
        <p:txBody>
          <a:bodyPr rtlCol="0">
            <a:normAutofit/>
          </a:bodyPr>
          <a:lstStyle/>
          <a:p>
            <a:pPr eaLnBrk="1" fontAlgn="auto" hangingPunct="1">
              <a:spcAft>
                <a:spcPts val="0"/>
              </a:spcAft>
              <a:defRPr/>
            </a:pPr>
            <a:r>
              <a:rPr lang="en-US" dirty="0">
                <a:solidFill>
                  <a:srgbClr val="002060"/>
                </a:solidFill>
                <a:latin typeface="+mn-lt"/>
              </a:rPr>
              <a:t>Simplified </a:t>
            </a:r>
            <a:r>
              <a:rPr lang="en-US" dirty="0" err="1">
                <a:solidFill>
                  <a:srgbClr val="002060"/>
                </a:solidFill>
                <a:latin typeface="+mn-lt"/>
              </a:rPr>
              <a:t>IoT</a:t>
            </a:r>
            <a:r>
              <a:rPr lang="en-US" dirty="0">
                <a:solidFill>
                  <a:srgbClr val="002060"/>
                </a:solidFill>
                <a:latin typeface="+mn-lt"/>
              </a:rPr>
              <a:t> System Architecture</a:t>
            </a:r>
          </a:p>
        </p:txBody>
      </p:sp>
      <p:pic>
        <p:nvPicPr>
          <p:cNvPr id="11267" name="Content Placeholder 4">
            <a:extLst>
              <a:ext uri="{FF2B5EF4-FFF2-40B4-BE49-F238E27FC236}">
                <a16:creationId xmlns="" xmlns:a16="http://schemas.microsoft.com/office/drawing/2014/main" id="{A26A42A5-C299-25D3-2739-5DD31E236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20975" y="1325563"/>
            <a:ext cx="7378700" cy="4916487"/>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85BAE4-7E8E-2F61-CA44-DB772B1B0C0B}"/>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Bluetooth Architecture: </a:t>
            </a:r>
          </a:p>
        </p:txBody>
      </p:sp>
      <p:pic>
        <p:nvPicPr>
          <p:cNvPr id="4" name="Content Placeholder 3">
            <a:extLst>
              <a:ext uri="{FF2B5EF4-FFF2-40B4-BE49-F238E27FC236}">
                <a16:creationId xmlns="" xmlns:a16="http://schemas.microsoft.com/office/drawing/2014/main" id="{A6FB462B-257A-3568-D9C0-DD7FD8E5825A}"/>
              </a:ext>
            </a:extLst>
          </p:cNvPr>
          <p:cNvPicPr>
            <a:picLocks noGrp="1" noChangeAspect="1"/>
          </p:cNvPicPr>
          <p:nvPr>
            <p:ph idx="1"/>
          </p:nvPr>
        </p:nvPicPr>
        <p:blipFill>
          <a:blip r:embed="rId2"/>
          <a:stretch>
            <a:fillRect/>
          </a:stretch>
        </p:blipFill>
        <p:spPr>
          <a:xfrm>
            <a:off x="1501019" y="1772239"/>
            <a:ext cx="9085282" cy="4407328"/>
          </a:xfrm>
          <a:prstGeom prst="rect">
            <a:avLst/>
          </a:prstGeom>
        </p:spPr>
      </p:pic>
    </p:spTree>
    <p:extLst>
      <p:ext uri="{BB962C8B-B14F-4D97-AF65-F5344CB8AC3E}">
        <p14:creationId xmlns:p14="http://schemas.microsoft.com/office/powerpoint/2010/main" val="34164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09AD73-CF86-7D9D-3201-5AF70AB41B99}"/>
              </a:ext>
            </a:extLst>
          </p:cNvPr>
          <p:cNvSpPr>
            <a:spLocks noGrp="1"/>
          </p:cNvSpPr>
          <p:nvPr>
            <p:ph type="title"/>
          </p:nvPr>
        </p:nvSpPr>
        <p:spPr>
          <a:xfrm>
            <a:off x="609600" y="0"/>
            <a:ext cx="10515600" cy="1325563"/>
          </a:xfrm>
        </p:spPr>
        <p:txBody>
          <a:bodyPr rtlCol="0">
            <a:normAutofit/>
          </a:bodyPr>
          <a:lstStyle/>
          <a:p>
            <a:pPr eaLnBrk="1" fontAlgn="auto" hangingPunct="1">
              <a:spcAft>
                <a:spcPts val="0"/>
              </a:spcAft>
              <a:defRPr/>
            </a:pPr>
            <a:r>
              <a:rPr lang="en-US" dirty="0">
                <a:solidFill>
                  <a:srgbClr val="002060"/>
                </a:solidFill>
                <a:latin typeface="+mn-lt"/>
              </a:rPr>
              <a:t>IoT Levels</a:t>
            </a:r>
          </a:p>
        </p:txBody>
      </p:sp>
      <p:pic>
        <p:nvPicPr>
          <p:cNvPr id="12291" name="Picture 4">
            <a:extLst>
              <a:ext uri="{FF2B5EF4-FFF2-40B4-BE49-F238E27FC236}">
                <a16:creationId xmlns="" xmlns:a16="http://schemas.microsoft.com/office/drawing/2014/main" id="{C1D978A8-BDE8-9E17-336B-5F85C8DABB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5363"/>
            <a:ext cx="1005840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9C8448-9FDF-11A8-FC84-45258BC21519}"/>
              </a:ext>
            </a:extLst>
          </p:cNvPr>
          <p:cNvSpPr>
            <a:spLocks noGrp="1"/>
          </p:cNvSpPr>
          <p:nvPr>
            <p:ph type="title"/>
          </p:nvPr>
        </p:nvSpPr>
        <p:spPr>
          <a:xfrm>
            <a:off x="428625" y="0"/>
            <a:ext cx="10515600" cy="1325563"/>
          </a:xfrm>
        </p:spPr>
        <p:txBody>
          <a:bodyPr rtlCol="0">
            <a:normAutofit/>
          </a:bodyPr>
          <a:lstStyle/>
          <a:p>
            <a:pPr eaLnBrk="1" fontAlgn="auto" hangingPunct="1">
              <a:spcAft>
                <a:spcPts val="0"/>
              </a:spcAft>
              <a:defRPr/>
            </a:pPr>
            <a:r>
              <a:rPr lang="en-GB" dirty="0">
                <a:solidFill>
                  <a:srgbClr val="002060"/>
                </a:solidFill>
                <a:latin typeface="+mn-lt"/>
              </a:rPr>
              <a:t>Protocols in Complex systems </a:t>
            </a:r>
          </a:p>
        </p:txBody>
      </p:sp>
      <p:pic>
        <p:nvPicPr>
          <p:cNvPr id="13315" name="Immagine 4">
            <a:extLst>
              <a:ext uri="{FF2B5EF4-FFF2-40B4-BE49-F238E27FC236}">
                <a16:creationId xmlns="" xmlns:a16="http://schemas.microsoft.com/office/drawing/2014/main" id="{660514A8-308E-4196-9055-BA99E27C7F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8638" y="1125538"/>
            <a:ext cx="7316787" cy="525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 xmlns:a16="http://schemas.microsoft.com/office/drawing/2014/main" id="{1CDD86F3-1D39-F21F-41F8-FB307FC62AAF}"/>
              </a:ext>
            </a:extLst>
          </p:cNvPr>
          <p:cNvSpPr>
            <a:spLocks noGrp="1"/>
          </p:cNvSpPr>
          <p:nvPr>
            <p:ph type="title"/>
          </p:nvPr>
        </p:nvSpPr>
        <p:spPr>
          <a:xfrm>
            <a:off x="1233488" y="2043113"/>
            <a:ext cx="10515600" cy="1325562"/>
          </a:xfrm>
        </p:spPr>
        <p:txBody>
          <a:bodyPr/>
          <a:lstStyle/>
          <a:p>
            <a:pPr eaLnBrk="1" hangingPunct="1"/>
            <a:r>
              <a:rPr lang="en-US" altLang="en-US" sz="3600" b="1" dirty="0">
                <a:solidFill>
                  <a:srgbClr val="002060"/>
                </a:solidFill>
              </a:rPr>
              <a:t>IoT Protocol Stack</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B98569-2C59-A7B5-8318-A6C3C77F82F7}"/>
              </a:ext>
            </a:extLst>
          </p:cNvPr>
          <p:cNvSpPr>
            <a:spLocks noGrp="1"/>
          </p:cNvSpPr>
          <p:nvPr>
            <p:ph type="title"/>
          </p:nvPr>
        </p:nvSpPr>
        <p:spPr/>
        <p:txBody>
          <a:bodyPr rtlCol="0">
            <a:normAutofit/>
          </a:bodyPr>
          <a:lstStyle/>
          <a:p>
            <a:pPr eaLnBrk="1" fontAlgn="auto" hangingPunct="1">
              <a:spcAft>
                <a:spcPts val="0"/>
              </a:spcAft>
              <a:defRPr/>
            </a:pPr>
            <a:r>
              <a:rPr lang="en-US" dirty="0">
                <a:solidFill>
                  <a:srgbClr val="002060"/>
                </a:solidFill>
                <a:latin typeface="+mn-lt"/>
              </a:rPr>
              <a:t>IoT Protocols and Standards</a:t>
            </a:r>
          </a:p>
        </p:txBody>
      </p:sp>
      <p:pic>
        <p:nvPicPr>
          <p:cNvPr id="16387" name="Content Placeholder 6">
            <a:extLst>
              <a:ext uri="{FF2B5EF4-FFF2-40B4-BE49-F238E27FC236}">
                <a16:creationId xmlns="" xmlns:a16="http://schemas.microsoft.com/office/drawing/2014/main" id="{863B28F3-783D-969B-6C4E-89B9C02D9D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2838" y="1825625"/>
            <a:ext cx="7426325" cy="4351338"/>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C5E87F-952B-BDD7-DCAF-1FE8438B0D06}"/>
              </a:ext>
            </a:extLst>
          </p:cNvPr>
          <p:cNvSpPr>
            <a:spLocks noGrp="1"/>
          </p:cNvSpPr>
          <p:nvPr>
            <p:ph type="title"/>
          </p:nvPr>
        </p:nvSpPr>
        <p:spPr>
          <a:xfrm>
            <a:off x="811213" y="242888"/>
            <a:ext cx="10515600" cy="1325562"/>
          </a:xfrm>
        </p:spPr>
        <p:txBody>
          <a:bodyPr rtlCol="0">
            <a:normAutofit/>
          </a:bodyPr>
          <a:lstStyle/>
          <a:p>
            <a:pPr eaLnBrk="1" fontAlgn="auto" hangingPunct="1">
              <a:spcAft>
                <a:spcPts val="0"/>
              </a:spcAft>
              <a:defRPr/>
            </a:pPr>
            <a:r>
              <a:rPr lang="en-US" dirty="0">
                <a:solidFill>
                  <a:srgbClr val="002060"/>
                </a:solidFill>
                <a:latin typeface="+mn-lt"/>
              </a:rPr>
              <a:t>Standardized </a:t>
            </a:r>
            <a:r>
              <a:rPr lang="en-US" dirty="0" err="1">
                <a:solidFill>
                  <a:srgbClr val="002060"/>
                </a:solidFill>
                <a:latin typeface="+mn-lt"/>
              </a:rPr>
              <a:t>IoT</a:t>
            </a:r>
            <a:r>
              <a:rPr lang="en-US" dirty="0">
                <a:solidFill>
                  <a:srgbClr val="002060"/>
                </a:solidFill>
                <a:latin typeface="+mn-lt"/>
              </a:rPr>
              <a:t> Protocols </a:t>
            </a:r>
          </a:p>
        </p:txBody>
      </p:sp>
      <p:pic>
        <p:nvPicPr>
          <p:cNvPr id="17411" name="Content Placeholder 3">
            <a:extLst>
              <a:ext uri="{FF2B5EF4-FFF2-40B4-BE49-F238E27FC236}">
                <a16:creationId xmlns="" xmlns:a16="http://schemas.microsoft.com/office/drawing/2014/main" id="{88FC00C0-0B11-5070-BA6F-455B0659E3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68463" y="1690688"/>
            <a:ext cx="8470900" cy="4602162"/>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3FF5DF-731A-C52B-C829-473EF672BE3C}"/>
              </a:ext>
            </a:extLst>
          </p:cNvPr>
          <p:cNvSpPr>
            <a:spLocks noGrp="1"/>
          </p:cNvSpPr>
          <p:nvPr>
            <p:ph type="title"/>
          </p:nvPr>
        </p:nvSpPr>
        <p:spPr/>
        <p:txBody>
          <a:bodyPr rtlCol="0">
            <a:normAutofit/>
          </a:bodyPr>
          <a:lstStyle/>
          <a:p>
            <a:pPr eaLnBrk="1" fontAlgn="auto" hangingPunct="1">
              <a:spcAft>
                <a:spcPts val="0"/>
              </a:spcAft>
              <a:defRPr/>
            </a:pPr>
            <a:r>
              <a:rPr lang="en-US" dirty="0">
                <a:solidFill>
                  <a:srgbClr val="002060"/>
                </a:solidFill>
                <a:latin typeface="+mn-lt"/>
              </a:rPr>
              <a:t>IoT Protocols</a:t>
            </a:r>
          </a:p>
        </p:txBody>
      </p:sp>
      <p:sp>
        <p:nvSpPr>
          <p:cNvPr id="18435" name="Content Placeholder 2">
            <a:extLst>
              <a:ext uri="{FF2B5EF4-FFF2-40B4-BE49-F238E27FC236}">
                <a16:creationId xmlns="" xmlns:a16="http://schemas.microsoft.com/office/drawing/2014/main" id="{90FDF76B-EC62-FFB3-EEFF-9FDCAEAE355B}"/>
              </a:ext>
            </a:extLst>
          </p:cNvPr>
          <p:cNvSpPr>
            <a:spLocks noGrp="1"/>
          </p:cNvSpPr>
          <p:nvPr>
            <p:ph idx="1"/>
          </p:nvPr>
        </p:nvSpPr>
        <p:spPr/>
        <p:txBody>
          <a:bodyPr/>
          <a:lstStyle/>
          <a:p>
            <a:pPr eaLnBrk="1" hangingPunct="1"/>
            <a:r>
              <a:rPr lang="en-US" altLang="en-US" b="1" dirty="0">
                <a:solidFill>
                  <a:srgbClr val="002060"/>
                </a:solidFill>
              </a:rPr>
              <a:t>Infrastructure</a:t>
            </a:r>
            <a:r>
              <a:rPr lang="en-US" altLang="en-US" dirty="0">
                <a:solidFill>
                  <a:srgbClr val="002060"/>
                </a:solidFill>
              </a:rPr>
              <a:t> (ex: 6LowPAN, IPv4/IPv6, RPL)</a:t>
            </a:r>
          </a:p>
          <a:p>
            <a:pPr eaLnBrk="1" hangingPunct="1"/>
            <a:r>
              <a:rPr lang="en-US" altLang="en-US" b="1" dirty="0">
                <a:solidFill>
                  <a:srgbClr val="002060"/>
                </a:solidFill>
              </a:rPr>
              <a:t>Identification</a:t>
            </a:r>
            <a:r>
              <a:rPr lang="en-US" altLang="en-US" dirty="0">
                <a:solidFill>
                  <a:srgbClr val="002060"/>
                </a:solidFill>
              </a:rPr>
              <a:t> (ex: EPC, </a:t>
            </a:r>
            <a:r>
              <a:rPr lang="en-US" altLang="en-US" dirty="0" err="1">
                <a:solidFill>
                  <a:srgbClr val="002060"/>
                </a:solidFill>
              </a:rPr>
              <a:t>uCode</a:t>
            </a:r>
            <a:r>
              <a:rPr lang="en-US" altLang="en-US" dirty="0">
                <a:solidFill>
                  <a:srgbClr val="002060"/>
                </a:solidFill>
              </a:rPr>
              <a:t>, IPv6, URIs)</a:t>
            </a:r>
          </a:p>
          <a:p>
            <a:pPr eaLnBrk="1" hangingPunct="1"/>
            <a:r>
              <a:rPr lang="en-US" altLang="en-US" b="1" dirty="0">
                <a:solidFill>
                  <a:srgbClr val="002060"/>
                </a:solidFill>
              </a:rPr>
              <a:t>Comms</a:t>
            </a:r>
            <a:r>
              <a:rPr lang="en-US" altLang="en-US" dirty="0">
                <a:solidFill>
                  <a:srgbClr val="002060"/>
                </a:solidFill>
              </a:rPr>
              <a:t> / </a:t>
            </a:r>
            <a:r>
              <a:rPr lang="en-US" altLang="en-US" b="1" dirty="0">
                <a:solidFill>
                  <a:srgbClr val="002060"/>
                </a:solidFill>
              </a:rPr>
              <a:t>Transport</a:t>
            </a:r>
            <a:r>
              <a:rPr lang="en-US" altLang="en-US" dirty="0">
                <a:solidFill>
                  <a:srgbClr val="002060"/>
                </a:solidFill>
              </a:rPr>
              <a:t> (ex: </a:t>
            </a:r>
            <a:r>
              <a:rPr lang="en-US" altLang="en-US" dirty="0" err="1">
                <a:solidFill>
                  <a:srgbClr val="002060"/>
                </a:solidFill>
              </a:rPr>
              <a:t>Wifi</a:t>
            </a:r>
            <a:r>
              <a:rPr lang="en-US" altLang="en-US" dirty="0">
                <a:solidFill>
                  <a:srgbClr val="002060"/>
                </a:solidFill>
              </a:rPr>
              <a:t>, Bluetooth, LPWAN)</a:t>
            </a:r>
          </a:p>
          <a:p>
            <a:pPr eaLnBrk="1" hangingPunct="1"/>
            <a:r>
              <a:rPr lang="en-US" altLang="en-US" b="1" dirty="0">
                <a:solidFill>
                  <a:srgbClr val="002060"/>
                </a:solidFill>
              </a:rPr>
              <a:t>Discovery</a:t>
            </a:r>
            <a:r>
              <a:rPr lang="en-US" altLang="en-US" dirty="0">
                <a:solidFill>
                  <a:srgbClr val="002060"/>
                </a:solidFill>
              </a:rPr>
              <a:t> (ex: Physical Web, </a:t>
            </a:r>
            <a:r>
              <a:rPr lang="en-US" altLang="en-US" dirty="0" err="1">
                <a:solidFill>
                  <a:srgbClr val="002060"/>
                </a:solidFill>
              </a:rPr>
              <a:t>mDNS</a:t>
            </a:r>
            <a:r>
              <a:rPr lang="en-US" altLang="en-US" dirty="0">
                <a:solidFill>
                  <a:srgbClr val="002060"/>
                </a:solidFill>
              </a:rPr>
              <a:t>, DNS-SD)</a:t>
            </a:r>
          </a:p>
          <a:p>
            <a:pPr eaLnBrk="1" hangingPunct="1"/>
            <a:r>
              <a:rPr lang="en-US" altLang="en-US" b="1" dirty="0">
                <a:solidFill>
                  <a:srgbClr val="002060"/>
                </a:solidFill>
              </a:rPr>
              <a:t>Data</a:t>
            </a:r>
            <a:r>
              <a:rPr lang="en-US" altLang="en-US" dirty="0">
                <a:solidFill>
                  <a:srgbClr val="002060"/>
                </a:solidFill>
              </a:rPr>
              <a:t> </a:t>
            </a:r>
            <a:r>
              <a:rPr lang="en-US" altLang="en-US" b="1" dirty="0">
                <a:solidFill>
                  <a:srgbClr val="002060"/>
                </a:solidFill>
              </a:rPr>
              <a:t>Protocols</a:t>
            </a:r>
            <a:r>
              <a:rPr lang="en-US" altLang="en-US" dirty="0">
                <a:solidFill>
                  <a:srgbClr val="002060"/>
                </a:solidFill>
              </a:rPr>
              <a:t> (ex: MQTT, CoAP, AMQP, </a:t>
            </a:r>
            <a:r>
              <a:rPr lang="en-US" altLang="en-US" dirty="0" err="1">
                <a:solidFill>
                  <a:srgbClr val="002060"/>
                </a:solidFill>
              </a:rPr>
              <a:t>Websocket</a:t>
            </a:r>
            <a:r>
              <a:rPr lang="en-US" altLang="en-US" dirty="0">
                <a:solidFill>
                  <a:srgbClr val="002060"/>
                </a:solidFill>
              </a:rPr>
              <a:t>, Node)</a:t>
            </a:r>
          </a:p>
          <a:p>
            <a:pPr eaLnBrk="1" hangingPunct="1"/>
            <a:r>
              <a:rPr lang="en-US" altLang="en-US" b="1" dirty="0">
                <a:solidFill>
                  <a:srgbClr val="002060"/>
                </a:solidFill>
              </a:rPr>
              <a:t>Device Management</a:t>
            </a:r>
            <a:r>
              <a:rPr lang="en-US" altLang="en-US" dirty="0">
                <a:solidFill>
                  <a:srgbClr val="002060"/>
                </a:solidFill>
              </a:rPr>
              <a:t> (ex: TR-069, OMA-DM)</a:t>
            </a:r>
          </a:p>
          <a:p>
            <a:pPr eaLnBrk="1" hangingPunct="1"/>
            <a:r>
              <a:rPr lang="en-US" altLang="en-US" b="1" dirty="0">
                <a:solidFill>
                  <a:srgbClr val="002060"/>
                </a:solidFill>
              </a:rPr>
              <a:t>Semantic</a:t>
            </a:r>
            <a:r>
              <a:rPr lang="en-US" altLang="en-US" dirty="0">
                <a:solidFill>
                  <a:srgbClr val="002060"/>
                </a:solidFill>
              </a:rPr>
              <a:t> (ex: JSON-LD, Web Thing Model)</a:t>
            </a:r>
          </a:p>
          <a:p>
            <a:pPr eaLnBrk="1" hangingPunct="1"/>
            <a:r>
              <a:rPr lang="en-US" altLang="en-US" b="1" dirty="0">
                <a:solidFill>
                  <a:srgbClr val="002060"/>
                </a:solidFill>
              </a:rPr>
              <a:t>Multi-layer Frameworks</a:t>
            </a:r>
            <a:r>
              <a:rPr lang="en-US" altLang="en-US" dirty="0">
                <a:solidFill>
                  <a:srgbClr val="002060"/>
                </a:solidFill>
              </a:rPr>
              <a:t> (ex: </a:t>
            </a:r>
            <a:r>
              <a:rPr lang="en-US" altLang="en-US" dirty="0" err="1">
                <a:solidFill>
                  <a:srgbClr val="002060"/>
                </a:solidFill>
              </a:rPr>
              <a:t>Alljoyn</a:t>
            </a:r>
            <a:r>
              <a:rPr lang="en-US" altLang="en-US" dirty="0">
                <a:solidFill>
                  <a:srgbClr val="002060"/>
                </a:solidFill>
              </a:rPr>
              <a:t>, </a:t>
            </a:r>
            <a:r>
              <a:rPr lang="en-US" altLang="en-US" dirty="0" err="1">
                <a:solidFill>
                  <a:srgbClr val="002060"/>
                </a:solidFill>
              </a:rPr>
              <a:t>IoTivity</a:t>
            </a:r>
            <a:r>
              <a:rPr lang="en-US" altLang="en-US" dirty="0">
                <a:solidFill>
                  <a:srgbClr val="002060"/>
                </a:solidFill>
              </a:rPr>
              <a:t>, Weave, </a:t>
            </a:r>
            <a:r>
              <a:rPr lang="en-US" altLang="en-US" dirty="0" err="1">
                <a:solidFill>
                  <a:srgbClr val="002060"/>
                </a:solidFill>
              </a:rPr>
              <a:t>Homekit</a:t>
            </a:r>
            <a:r>
              <a:rPr lang="en-US" altLang="en-US" dirty="0">
                <a:solidFill>
                  <a:srgbClr val="002060"/>
                </a:solidFill>
              </a:rPr>
              <a:t>)</a:t>
            </a:r>
          </a:p>
          <a:p>
            <a:pPr eaLnBrk="1" hangingPunct="1"/>
            <a:endParaRPr lang="uk-UA" altLang="en-US" dirty="0">
              <a:solidFill>
                <a:srgbClr val="002060"/>
              </a:solidFill>
            </a:endParaRPr>
          </a:p>
          <a:p>
            <a:pPr eaLnBrk="1" hangingPunct="1"/>
            <a:endParaRPr lang="uk-UA" altLang="en-US" dirty="0">
              <a:solidFill>
                <a:srgbClr val="002060"/>
              </a:solidFill>
            </a:endParaRPr>
          </a:p>
          <a:p>
            <a:pPr eaLnBrk="1" hangingPunct="1"/>
            <a:endParaRPr lang="en-US" altLang="en-US" dirty="0">
              <a:solidFill>
                <a:srgbClr val="00206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BB57FC-F5E0-C54A-EA28-37433E9439F0}"/>
              </a:ext>
            </a:extLst>
          </p:cNvPr>
          <p:cNvSpPr>
            <a:spLocks noGrp="1"/>
          </p:cNvSpPr>
          <p:nvPr>
            <p:ph type="title"/>
          </p:nvPr>
        </p:nvSpPr>
        <p:spPr/>
        <p:txBody>
          <a:bodyPr rtlCol="0">
            <a:normAutofit/>
          </a:bodyPr>
          <a:lstStyle/>
          <a:p>
            <a:pPr eaLnBrk="1" fontAlgn="auto" hangingPunct="1">
              <a:spcAft>
                <a:spcPts val="0"/>
              </a:spcAft>
              <a:defRPr/>
            </a:pPr>
            <a:r>
              <a:rPr lang="en-US" dirty="0">
                <a:solidFill>
                  <a:srgbClr val="002060"/>
                </a:solidFill>
                <a:latin typeface="+mn-lt"/>
              </a:rPr>
              <a:t>IoT Protocol Stack</a:t>
            </a:r>
          </a:p>
        </p:txBody>
      </p:sp>
      <p:pic>
        <p:nvPicPr>
          <p:cNvPr id="19459" name="Content Placeholder 4">
            <a:extLst>
              <a:ext uri="{FF2B5EF4-FFF2-40B4-BE49-F238E27FC236}">
                <a16:creationId xmlns="" xmlns:a16="http://schemas.microsoft.com/office/drawing/2014/main" id="{EDA463FB-DDCC-9EA9-1AFD-56065419B7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46188" y="1825625"/>
            <a:ext cx="9699625" cy="4351338"/>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5AA542-F955-9FBA-D72C-28647B200677}"/>
              </a:ext>
            </a:extLst>
          </p:cNvPr>
          <p:cNvSpPr>
            <a:spLocks noGrp="1"/>
          </p:cNvSpPr>
          <p:nvPr>
            <p:ph type="title"/>
          </p:nvPr>
        </p:nvSpPr>
        <p:spPr/>
        <p:txBody>
          <a:bodyPr rtlCol="0">
            <a:normAutofit/>
          </a:bodyPr>
          <a:lstStyle/>
          <a:p>
            <a:pPr eaLnBrk="1" fontAlgn="auto" hangingPunct="1">
              <a:spcAft>
                <a:spcPts val="0"/>
              </a:spcAft>
              <a:defRPr/>
            </a:pPr>
            <a:r>
              <a:rPr lang="en-US" dirty="0">
                <a:solidFill>
                  <a:srgbClr val="002060"/>
                </a:solidFill>
                <a:latin typeface="+mn-lt"/>
              </a:rPr>
              <a:t>IoT Application Layer Protocols</a:t>
            </a:r>
          </a:p>
        </p:txBody>
      </p:sp>
      <p:sp>
        <p:nvSpPr>
          <p:cNvPr id="6" name="Content Placeholder 4">
            <a:extLst>
              <a:ext uri="{FF2B5EF4-FFF2-40B4-BE49-F238E27FC236}">
                <a16:creationId xmlns="" xmlns:a16="http://schemas.microsoft.com/office/drawing/2014/main" id="{784361EB-E01C-F381-43F9-02DA082AB2F2}"/>
              </a:ext>
            </a:extLst>
          </p:cNvPr>
          <p:cNvSpPr>
            <a:spLocks noGrp="1"/>
          </p:cNvSpPr>
          <p:nvPr>
            <p:ph sz="half" idx="1"/>
          </p:nvPr>
        </p:nvSpPr>
        <p:spPr>
          <a:xfrm>
            <a:off x="838200" y="1825625"/>
            <a:ext cx="5181600" cy="4351338"/>
          </a:xfrm>
        </p:spPr>
        <p:txBody>
          <a:bodyPr rtlCol="0">
            <a:normAutofit fontScale="92500" lnSpcReduction="20000"/>
          </a:bodyPr>
          <a:lstStyle/>
          <a:p>
            <a:pPr eaLnBrk="1" fontAlgn="auto" hangingPunct="1">
              <a:spcAft>
                <a:spcPts val="0"/>
              </a:spcAft>
              <a:buFont typeface="Arial"/>
              <a:buChar char="•"/>
              <a:defRPr/>
            </a:pPr>
            <a:r>
              <a:rPr lang="en-US" dirty="0">
                <a:solidFill>
                  <a:srgbClr val="002060"/>
                </a:solidFill>
              </a:rPr>
              <a:t>Most popular application layer protocols used nowadays:</a:t>
            </a:r>
          </a:p>
          <a:p>
            <a:pPr lvl="1" eaLnBrk="1" fontAlgn="auto" hangingPunct="1">
              <a:spcAft>
                <a:spcPts val="0"/>
              </a:spcAft>
              <a:buFont typeface="Arial"/>
              <a:buChar char="•"/>
              <a:defRPr/>
            </a:pPr>
            <a:r>
              <a:rPr lang="en-US" b="1" dirty="0" err="1">
                <a:solidFill>
                  <a:srgbClr val="002060"/>
                </a:solidFill>
              </a:rPr>
              <a:t>CoAP</a:t>
            </a:r>
            <a:r>
              <a:rPr lang="en-US" b="1" dirty="0">
                <a:solidFill>
                  <a:srgbClr val="002060"/>
                </a:solidFill>
              </a:rPr>
              <a:t>: </a:t>
            </a:r>
            <a:r>
              <a:rPr lang="en-US" dirty="0">
                <a:solidFill>
                  <a:srgbClr val="002060"/>
                </a:solidFill>
              </a:rPr>
              <a:t>Constrained Application Protocol</a:t>
            </a:r>
          </a:p>
          <a:p>
            <a:pPr lvl="1" eaLnBrk="1" fontAlgn="auto" hangingPunct="1">
              <a:spcAft>
                <a:spcPts val="0"/>
              </a:spcAft>
              <a:buFont typeface="Arial"/>
              <a:buChar char="•"/>
              <a:defRPr/>
            </a:pPr>
            <a:r>
              <a:rPr lang="en-US" b="1" dirty="0">
                <a:solidFill>
                  <a:srgbClr val="002060"/>
                </a:solidFill>
              </a:rPr>
              <a:t>MQTT: </a:t>
            </a:r>
            <a:r>
              <a:rPr lang="en-US" dirty="0">
                <a:solidFill>
                  <a:srgbClr val="002060"/>
                </a:solidFill>
              </a:rPr>
              <a:t>Message Queuing Telemetry Transport </a:t>
            </a:r>
          </a:p>
          <a:p>
            <a:pPr lvl="1" eaLnBrk="1" fontAlgn="auto" hangingPunct="1">
              <a:spcAft>
                <a:spcPts val="0"/>
              </a:spcAft>
              <a:buFont typeface="Arial"/>
              <a:buChar char="•"/>
              <a:defRPr/>
            </a:pPr>
            <a:r>
              <a:rPr lang="en-US" b="1" dirty="0">
                <a:solidFill>
                  <a:srgbClr val="002060"/>
                </a:solidFill>
              </a:rPr>
              <a:t>XMPP: </a:t>
            </a:r>
            <a:r>
              <a:rPr lang="en-US" dirty="0">
                <a:solidFill>
                  <a:srgbClr val="002060"/>
                </a:solidFill>
              </a:rPr>
              <a:t>Extensible Messaging and Presence Protocol </a:t>
            </a:r>
          </a:p>
          <a:p>
            <a:pPr lvl="1" eaLnBrk="1" fontAlgn="auto" hangingPunct="1">
              <a:spcAft>
                <a:spcPts val="0"/>
              </a:spcAft>
              <a:buFont typeface="Arial"/>
              <a:buChar char="•"/>
              <a:defRPr/>
            </a:pPr>
            <a:r>
              <a:rPr lang="en-US" b="1" dirty="0">
                <a:solidFill>
                  <a:srgbClr val="002060"/>
                </a:solidFill>
              </a:rPr>
              <a:t>AMQP: </a:t>
            </a:r>
            <a:r>
              <a:rPr lang="en-US" dirty="0">
                <a:solidFill>
                  <a:srgbClr val="002060"/>
                </a:solidFill>
              </a:rPr>
              <a:t>Advanced Message Queuing Protocol</a:t>
            </a:r>
          </a:p>
          <a:p>
            <a:pPr lvl="1" eaLnBrk="1" fontAlgn="auto" hangingPunct="1">
              <a:spcAft>
                <a:spcPts val="0"/>
              </a:spcAft>
              <a:buFont typeface="Arial"/>
              <a:buChar char="•"/>
              <a:defRPr/>
            </a:pPr>
            <a:r>
              <a:rPr lang="en-US" b="1" dirty="0" err="1">
                <a:solidFill>
                  <a:srgbClr val="002060"/>
                </a:solidFill>
              </a:rPr>
              <a:t>WebSocket</a:t>
            </a:r>
            <a:r>
              <a:rPr lang="en-US" b="1" dirty="0">
                <a:solidFill>
                  <a:srgbClr val="002060"/>
                </a:solidFill>
              </a:rPr>
              <a:t>: </a:t>
            </a:r>
            <a:r>
              <a:rPr lang="en-US" dirty="0">
                <a:solidFill>
                  <a:srgbClr val="002060"/>
                </a:solidFill>
              </a:rPr>
              <a:t>Computer Communications Protocol</a:t>
            </a:r>
            <a:endParaRPr lang="el-GR" dirty="0">
              <a:solidFill>
                <a:srgbClr val="002060"/>
              </a:solidFill>
            </a:endParaRPr>
          </a:p>
          <a:p>
            <a:pPr lvl="1" eaLnBrk="1" fontAlgn="auto" hangingPunct="1">
              <a:spcAft>
                <a:spcPts val="0"/>
              </a:spcAft>
              <a:buFont typeface="Arial"/>
              <a:buChar char="•"/>
              <a:defRPr/>
            </a:pPr>
            <a:r>
              <a:rPr lang="en-US" b="1" dirty="0" err="1">
                <a:solidFill>
                  <a:srgbClr val="002060"/>
                </a:solidFill>
              </a:rPr>
              <a:t>Alljoyn</a:t>
            </a:r>
            <a:r>
              <a:rPr lang="en-US" b="1" dirty="0">
                <a:solidFill>
                  <a:srgbClr val="002060"/>
                </a:solidFill>
              </a:rPr>
              <a:t>: </a:t>
            </a:r>
            <a:r>
              <a:rPr lang="en-US" dirty="0">
                <a:solidFill>
                  <a:srgbClr val="002060"/>
                </a:solidFill>
              </a:rPr>
              <a:t>Full stack of protocols intended for IoT. Not separable application layer protocol</a:t>
            </a:r>
          </a:p>
          <a:p>
            <a:pPr lvl="1" eaLnBrk="1" fontAlgn="auto" hangingPunct="1">
              <a:spcAft>
                <a:spcPts val="0"/>
              </a:spcAft>
              <a:buFont typeface="Arial"/>
              <a:buChar char="•"/>
              <a:defRPr/>
            </a:pPr>
            <a:endParaRPr lang="en-US" dirty="0">
              <a:solidFill>
                <a:srgbClr val="002060"/>
              </a:solidFill>
            </a:endParaRPr>
          </a:p>
        </p:txBody>
      </p:sp>
      <p:pic>
        <p:nvPicPr>
          <p:cNvPr id="20484" name="Content Placeholder 10">
            <a:extLst>
              <a:ext uri="{FF2B5EF4-FFF2-40B4-BE49-F238E27FC236}">
                <a16:creationId xmlns="" xmlns:a16="http://schemas.microsoft.com/office/drawing/2014/main" id="{D0912A88-1764-CD16-F8CE-355D120978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99238" y="2409825"/>
            <a:ext cx="4983162" cy="250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3EBD00-0E7B-B872-27E2-03D935F1C706}"/>
              </a:ext>
            </a:extLst>
          </p:cNvPr>
          <p:cNvSpPr>
            <a:spLocks noGrp="1"/>
          </p:cNvSpPr>
          <p:nvPr>
            <p:ph type="title"/>
          </p:nvPr>
        </p:nvSpPr>
        <p:spPr/>
        <p:txBody>
          <a:bodyPr rtlCol="0">
            <a:normAutofit/>
          </a:bodyPr>
          <a:lstStyle/>
          <a:p>
            <a:pPr eaLnBrk="1" fontAlgn="auto" hangingPunct="1">
              <a:spcAft>
                <a:spcPts val="0"/>
              </a:spcAft>
              <a:defRPr/>
            </a:pPr>
            <a:r>
              <a:rPr lang="en-US" dirty="0">
                <a:solidFill>
                  <a:srgbClr val="002060"/>
                </a:solidFill>
                <a:latin typeface="+mn-lt"/>
              </a:rPr>
              <a:t>IoT Messaging Protocols</a:t>
            </a:r>
          </a:p>
        </p:txBody>
      </p:sp>
      <p:pic>
        <p:nvPicPr>
          <p:cNvPr id="21507" name="Content Placeholder 3">
            <a:extLst>
              <a:ext uri="{FF2B5EF4-FFF2-40B4-BE49-F238E27FC236}">
                <a16:creationId xmlns="" xmlns:a16="http://schemas.microsoft.com/office/drawing/2014/main" id="{84EA37F3-AC97-90CB-C6CD-0DC03D2DBC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44800" y="2592388"/>
            <a:ext cx="6502400" cy="28194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0CDF3-212A-145C-1CD4-F5EDE2431191}"/>
              </a:ext>
            </a:extLst>
          </p:cNvPr>
          <p:cNvSpPr>
            <a:spLocks noGrp="1"/>
          </p:cNvSpPr>
          <p:nvPr>
            <p:ph type="title"/>
          </p:nvPr>
        </p:nvSpPr>
        <p:spPr/>
        <p:txBody>
          <a:bodyPr rtlCol="0">
            <a:normAutofit/>
          </a:bodyPr>
          <a:lstStyle/>
          <a:p>
            <a:pPr eaLnBrk="1" fontAlgn="auto" hangingPunct="1">
              <a:spcAft>
                <a:spcPts val="0"/>
              </a:spcAft>
              <a:defRPr/>
            </a:pPr>
            <a:r>
              <a:rPr lang="en-US" dirty="0" err="1">
                <a:solidFill>
                  <a:srgbClr val="002060"/>
                </a:solidFill>
                <a:latin typeface="+mn-lt"/>
              </a:rPr>
              <a:t>IoT</a:t>
            </a:r>
            <a:r>
              <a:rPr lang="en-US" dirty="0">
                <a:solidFill>
                  <a:srgbClr val="002060"/>
                </a:solidFill>
                <a:latin typeface="+mn-lt"/>
              </a:rPr>
              <a:t> Messaging Protocols</a:t>
            </a:r>
          </a:p>
        </p:txBody>
      </p:sp>
      <p:pic>
        <p:nvPicPr>
          <p:cNvPr id="22531" name="Content Placeholder 4">
            <a:extLst>
              <a:ext uri="{FF2B5EF4-FFF2-40B4-BE49-F238E27FC236}">
                <a16:creationId xmlns="" xmlns:a16="http://schemas.microsoft.com/office/drawing/2014/main" id="{6E5BD723-D9F4-96F0-8D95-BC01CDE376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70200" y="2154238"/>
            <a:ext cx="6451600" cy="36957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A8B272-E04E-DCD8-57FC-70BBD12738DF}"/>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Bluetooth protocol stack: </a:t>
            </a:r>
          </a:p>
        </p:txBody>
      </p:sp>
      <p:pic>
        <p:nvPicPr>
          <p:cNvPr id="4" name="Content Placeholder 3" descr="Lightbox">
            <a:extLst>
              <a:ext uri="{FF2B5EF4-FFF2-40B4-BE49-F238E27FC236}">
                <a16:creationId xmlns="" xmlns:a16="http://schemas.microsoft.com/office/drawing/2014/main" id="{B14DB966-281A-FA1E-A032-858CD22F61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7655" y="1690688"/>
            <a:ext cx="8314440" cy="4486275"/>
          </a:xfrm>
          <a:prstGeom prst="rect">
            <a:avLst/>
          </a:prstGeom>
          <a:noFill/>
          <a:ln>
            <a:noFill/>
          </a:ln>
        </p:spPr>
      </p:pic>
    </p:spTree>
    <p:extLst>
      <p:ext uri="{BB962C8B-B14F-4D97-AF65-F5344CB8AC3E}">
        <p14:creationId xmlns:p14="http://schemas.microsoft.com/office/powerpoint/2010/main" val="863869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F4E962-CCAB-4F3D-D6FC-C4C3E28147E3}"/>
              </a:ext>
            </a:extLst>
          </p:cNvPr>
          <p:cNvSpPr>
            <a:spLocks noGrp="1"/>
          </p:cNvSpPr>
          <p:nvPr>
            <p:ph type="title"/>
          </p:nvPr>
        </p:nvSpPr>
        <p:spPr/>
        <p:txBody>
          <a:bodyPr rtlCol="0">
            <a:normAutofit/>
          </a:bodyPr>
          <a:lstStyle/>
          <a:p>
            <a:pPr eaLnBrk="1" fontAlgn="auto" hangingPunct="1">
              <a:spcAft>
                <a:spcPts val="0"/>
              </a:spcAft>
              <a:defRPr/>
            </a:pPr>
            <a:r>
              <a:rPr lang="en-US" dirty="0" err="1">
                <a:solidFill>
                  <a:srgbClr val="002060"/>
                </a:solidFill>
                <a:latin typeface="+mn-lt"/>
              </a:rPr>
              <a:t>IoT</a:t>
            </a:r>
            <a:r>
              <a:rPr lang="en-US" dirty="0">
                <a:solidFill>
                  <a:srgbClr val="002060"/>
                </a:solidFill>
                <a:latin typeface="+mn-lt"/>
              </a:rPr>
              <a:t> Messaging Protocols</a:t>
            </a:r>
          </a:p>
        </p:txBody>
      </p:sp>
      <p:pic>
        <p:nvPicPr>
          <p:cNvPr id="23555" name="Content Placeholder 3">
            <a:extLst>
              <a:ext uri="{FF2B5EF4-FFF2-40B4-BE49-F238E27FC236}">
                <a16:creationId xmlns="" xmlns:a16="http://schemas.microsoft.com/office/drawing/2014/main" id="{4950D9A6-A750-EBEA-A2D5-0C48715397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25750" y="2141538"/>
            <a:ext cx="6540500" cy="37211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EB8A53-01D6-B72A-08CF-B6C66145DC85}"/>
              </a:ext>
            </a:extLst>
          </p:cNvPr>
          <p:cNvSpPr>
            <a:spLocks noGrp="1"/>
          </p:cNvSpPr>
          <p:nvPr>
            <p:ph type="title"/>
          </p:nvPr>
        </p:nvSpPr>
        <p:spPr/>
        <p:txBody>
          <a:bodyPr rtlCol="0">
            <a:normAutofit/>
          </a:bodyPr>
          <a:lstStyle/>
          <a:p>
            <a:pPr eaLnBrk="1" fontAlgn="auto" hangingPunct="1">
              <a:spcAft>
                <a:spcPts val="0"/>
              </a:spcAft>
              <a:defRPr/>
            </a:pPr>
            <a:r>
              <a:rPr lang="en-US" dirty="0" err="1">
                <a:solidFill>
                  <a:srgbClr val="002060"/>
                </a:solidFill>
                <a:latin typeface="+mn-lt"/>
              </a:rPr>
              <a:t>IoT</a:t>
            </a:r>
            <a:r>
              <a:rPr lang="en-US" dirty="0">
                <a:solidFill>
                  <a:srgbClr val="002060"/>
                </a:solidFill>
                <a:latin typeface="+mn-lt"/>
              </a:rPr>
              <a:t> Messaging Protocols</a:t>
            </a:r>
          </a:p>
        </p:txBody>
      </p:sp>
      <p:pic>
        <p:nvPicPr>
          <p:cNvPr id="24579" name="Content Placeholder 4">
            <a:extLst>
              <a:ext uri="{FF2B5EF4-FFF2-40B4-BE49-F238E27FC236}">
                <a16:creationId xmlns="" xmlns:a16="http://schemas.microsoft.com/office/drawing/2014/main" id="{042A6379-EF4F-F1DE-A07B-B9A16D3AF4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95600" y="2147888"/>
            <a:ext cx="6400800" cy="370840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 xmlns:a16="http://schemas.microsoft.com/office/drawing/2014/main" id="{102A4741-F994-3523-3949-273DD2F397CE}"/>
              </a:ext>
            </a:extLst>
          </p:cNvPr>
          <p:cNvSpPr>
            <a:spLocks noGrp="1"/>
          </p:cNvSpPr>
          <p:nvPr>
            <p:ph idx="1"/>
          </p:nvPr>
        </p:nvSpPr>
        <p:spPr/>
        <p:txBody>
          <a:bodyPr/>
          <a:lstStyle/>
          <a:p>
            <a:pPr eaLnBrk="1" hangingPunct="1"/>
            <a:r>
              <a:rPr lang="da-DK" altLang="en-US">
                <a:solidFill>
                  <a:srgbClr val="002060"/>
                </a:solidFill>
              </a:rPr>
              <a:t>HTTP</a:t>
            </a:r>
          </a:p>
          <a:p>
            <a:pPr lvl="1" eaLnBrk="1" hangingPunct="1"/>
            <a:r>
              <a:rPr lang="en-GB" altLang="en-US">
                <a:solidFill>
                  <a:srgbClr val="002060"/>
                </a:solidFill>
              </a:rPr>
              <a:t>IETF standard (RFC 2616 is HTTP/1.1)</a:t>
            </a:r>
          </a:p>
          <a:p>
            <a:pPr eaLnBrk="1" hangingPunct="1"/>
            <a:r>
              <a:rPr lang="da-DK" altLang="en-US">
                <a:solidFill>
                  <a:srgbClr val="002060"/>
                </a:solidFill>
              </a:rPr>
              <a:t>CoAP</a:t>
            </a:r>
          </a:p>
          <a:p>
            <a:pPr lvl="1" eaLnBrk="1" hangingPunct="1"/>
            <a:r>
              <a:rPr lang="en-GB" altLang="en-US">
                <a:solidFill>
                  <a:srgbClr val="002060"/>
                </a:solidFill>
              </a:rPr>
              <a:t>IETF standard (RFC 7252), http://coap.technology/</a:t>
            </a:r>
          </a:p>
          <a:p>
            <a:pPr eaLnBrk="1" hangingPunct="1"/>
            <a:r>
              <a:rPr lang="da-DK" altLang="en-US">
                <a:solidFill>
                  <a:srgbClr val="002060"/>
                </a:solidFill>
              </a:rPr>
              <a:t>MQTT</a:t>
            </a:r>
          </a:p>
          <a:p>
            <a:pPr lvl="1" eaLnBrk="1" hangingPunct="1"/>
            <a:r>
              <a:rPr lang="en-GB" altLang="en-US">
                <a:solidFill>
                  <a:srgbClr val="002060"/>
                </a:solidFill>
              </a:rPr>
              <a:t>OASIS standard</a:t>
            </a:r>
          </a:p>
          <a:p>
            <a:pPr eaLnBrk="1" hangingPunct="1"/>
            <a:r>
              <a:rPr lang="da-DK" altLang="en-US">
                <a:solidFill>
                  <a:srgbClr val="002060"/>
                </a:solidFill>
              </a:rPr>
              <a:t>AMQP</a:t>
            </a:r>
          </a:p>
          <a:p>
            <a:pPr lvl="1" eaLnBrk="1" hangingPunct="1"/>
            <a:r>
              <a:rPr lang="en-GB" altLang="en-US">
                <a:solidFill>
                  <a:srgbClr val="002060"/>
                </a:solidFill>
              </a:rPr>
              <a:t>OASIS and ISO 19464 standard (1.0)</a:t>
            </a:r>
          </a:p>
          <a:p>
            <a:pPr lvl="1" eaLnBrk="1" hangingPunct="1"/>
            <a:endParaRPr lang="en-GB" altLang="en-US">
              <a:solidFill>
                <a:srgbClr val="002060"/>
              </a:solidFill>
            </a:endParaRPr>
          </a:p>
          <a:p>
            <a:pPr lvl="1" eaLnBrk="1" hangingPunct="1"/>
            <a:endParaRPr lang="en-GB" altLang="en-US">
              <a:solidFill>
                <a:srgbClr val="002060"/>
              </a:solidFill>
            </a:endParaRPr>
          </a:p>
          <a:p>
            <a:pPr eaLnBrk="1" hangingPunct="1"/>
            <a:endParaRPr lang="en-GB" altLang="en-US">
              <a:solidFill>
                <a:srgbClr val="002060"/>
              </a:solidFill>
            </a:endParaRPr>
          </a:p>
        </p:txBody>
      </p:sp>
      <p:sp>
        <p:nvSpPr>
          <p:cNvPr id="25603" name="Title 1">
            <a:extLst>
              <a:ext uri="{FF2B5EF4-FFF2-40B4-BE49-F238E27FC236}">
                <a16:creationId xmlns="" xmlns:a16="http://schemas.microsoft.com/office/drawing/2014/main" id="{914E67D6-574D-FDD0-DBFC-B7A936897406}"/>
              </a:ext>
            </a:extLst>
          </p:cNvPr>
          <p:cNvSpPr>
            <a:spLocks noGrp="1"/>
          </p:cNvSpPr>
          <p:nvPr>
            <p:ph type="title"/>
          </p:nvPr>
        </p:nvSpPr>
        <p:spPr/>
        <p:txBody>
          <a:bodyPr/>
          <a:lstStyle/>
          <a:p>
            <a:pPr eaLnBrk="1" hangingPunct="1"/>
            <a:r>
              <a:rPr lang="en-GB" altLang="en-US" b="1">
                <a:solidFill>
                  <a:srgbClr val="002060"/>
                </a:solidFill>
              </a:rPr>
              <a:t>Where to find the specifications?</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07CE3A-828A-2E6C-F264-CA14A91FB7E3}"/>
              </a:ext>
            </a:extLst>
          </p:cNvPr>
          <p:cNvSpPr>
            <a:spLocks noGrp="1"/>
          </p:cNvSpPr>
          <p:nvPr>
            <p:ph type="title"/>
          </p:nvPr>
        </p:nvSpPr>
        <p:spPr/>
        <p:txBody>
          <a:bodyPr rtlCol="0">
            <a:normAutofit/>
          </a:bodyPr>
          <a:lstStyle/>
          <a:p>
            <a:pPr eaLnBrk="1" fontAlgn="auto" hangingPunct="1">
              <a:spcAft>
                <a:spcPts val="0"/>
              </a:spcAft>
              <a:defRPr/>
            </a:pPr>
            <a:r>
              <a:rPr lang="en-GB" dirty="0">
                <a:solidFill>
                  <a:srgbClr val="002060"/>
                </a:solidFill>
                <a:latin typeface="+mn-lt"/>
              </a:rPr>
              <a:t>Application layer protocols main features comparison </a:t>
            </a:r>
          </a:p>
        </p:txBody>
      </p:sp>
      <p:pic>
        <p:nvPicPr>
          <p:cNvPr id="27651" name="Content Placeholder 4">
            <a:extLst>
              <a:ext uri="{FF2B5EF4-FFF2-40B4-BE49-F238E27FC236}">
                <a16:creationId xmlns="" xmlns:a16="http://schemas.microsoft.com/office/drawing/2014/main" id="{3E130006-47FE-C6F3-F51C-E81DF38F026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79550" y="2732088"/>
            <a:ext cx="9232900" cy="2540000"/>
          </a:xfrm>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 xmlns:a16="http://schemas.microsoft.com/office/drawing/2014/main" id="{886E78C9-A2ED-89A6-394B-464CFBC5AF36}"/>
              </a:ext>
            </a:extLst>
          </p:cNvPr>
          <p:cNvSpPr>
            <a:spLocks noGrp="1"/>
          </p:cNvSpPr>
          <p:nvPr>
            <p:ph type="title"/>
          </p:nvPr>
        </p:nvSpPr>
        <p:spPr>
          <a:xfrm>
            <a:off x="1233488" y="2043113"/>
            <a:ext cx="10515600" cy="1325562"/>
          </a:xfrm>
        </p:spPr>
        <p:txBody>
          <a:bodyPr/>
          <a:lstStyle/>
          <a:p>
            <a:pPr eaLnBrk="1" hangingPunct="1"/>
            <a:r>
              <a:rPr lang="en-US" altLang="en-US" sz="3600" b="1" dirty="0">
                <a:solidFill>
                  <a:srgbClr val="002060"/>
                </a:solidFill>
              </a:rPr>
              <a:t>MQTT - Message Queueing Telemetry Transport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4ADC71-6552-9402-C783-A3DF527DFAF4}"/>
              </a:ext>
            </a:extLst>
          </p:cNvPr>
          <p:cNvSpPr>
            <a:spLocks noGrp="1"/>
          </p:cNvSpPr>
          <p:nvPr>
            <p:ph type="title"/>
          </p:nvPr>
        </p:nvSpPr>
        <p:spPr/>
        <p:txBody>
          <a:bodyPr rtlCol="0">
            <a:normAutofit/>
          </a:bodyPr>
          <a:lstStyle/>
          <a:p>
            <a:pPr eaLnBrk="1" fontAlgn="auto" hangingPunct="1">
              <a:spcAft>
                <a:spcPts val="0"/>
              </a:spcAft>
              <a:defRPr/>
            </a:pPr>
            <a:r>
              <a:rPr lang="pt-PT" dirty="0">
                <a:solidFill>
                  <a:srgbClr val="002060"/>
                </a:solidFill>
                <a:latin typeface="+mn-lt"/>
              </a:rPr>
              <a:t>MQTT in </a:t>
            </a:r>
            <a:r>
              <a:rPr lang="pt-PT" dirty="0" err="1">
                <a:solidFill>
                  <a:srgbClr val="002060"/>
                </a:solidFill>
                <a:latin typeface="+mn-lt"/>
              </a:rPr>
              <a:t>the</a:t>
            </a:r>
            <a:r>
              <a:rPr lang="pt-PT" dirty="0">
                <a:solidFill>
                  <a:srgbClr val="002060"/>
                </a:solidFill>
                <a:latin typeface="+mn-lt"/>
              </a:rPr>
              <a:t> </a:t>
            </a:r>
            <a:r>
              <a:rPr lang="pt-PT" dirty="0" err="1">
                <a:solidFill>
                  <a:srgbClr val="002060"/>
                </a:solidFill>
                <a:latin typeface="+mn-lt"/>
              </a:rPr>
              <a:t>world</a:t>
            </a:r>
            <a:r>
              <a:rPr lang="pt-PT" dirty="0">
                <a:solidFill>
                  <a:srgbClr val="002060"/>
                </a:solidFill>
                <a:latin typeface="+mn-lt"/>
              </a:rPr>
              <a:t> </a:t>
            </a:r>
            <a:r>
              <a:rPr lang="pt-PT" dirty="0" err="1">
                <a:solidFill>
                  <a:srgbClr val="002060"/>
                </a:solidFill>
                <a:latin typeface="+mn-lt"/>
              </a:rPr>
              <a:t>of</a:t>
            </a:r>
            <a:r>
              <a:rPr lang="pt-PT" dirty="0">
                <a:solidFill>
                  <a:srgbClr val="002060"/>
                </a:solidFill>
                <a:latin typeface="+mn-lt"/>
              </a:rPr>
              <a:t> </a:t>
            </a:r>
            <a:r>
              <a:rPr lang="pt-PT" dirty="0" err="1">
                <a:solidFill>
                  <a:srgbClr val="002060"/>
                </a:solidFill>
                <a:latin typeface="+mn-lt"/>
              </a:rPr>
              <a:t>IoT</a:t>
            </a:r>
            <a:r>
              <a:rPr lang="pt-PT" dirty="0">
                <a:solidFill>
                  <a:srgbClr val="002060"/>
                </a:solidFill>
                <a:latin typeface="+mn-lt"/>
              </a:rPr>
              <a:t> </a:t>
            </a:r>
          </a:p>
        </p:txBody>
      </p:sp>
      <p:sp>
        <p:nvSpPr>
          <p:cNvPr id="30723" name="Slide Number Placeholder 4">
            <a:extLst>
              <a:ext uri="{FF2B5EF4-FFF2-40B4-BE49-F238E27FC236}">
                <a16:creationId xmlns="" xmlns:a16="http://schemas.microsoft.com/office/drawing/2014/main" id="{0BCE8237-7657-531B-F054-9914FE8F4AA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FCFF4CA3-037B-4D2A-8ED1-E8FF734037B3}" type="slidenum">
              <a:rPr lang="pt-PT" altLang="en-US" sz="1200">
                <a:solidFill>
                  <a:srgbClr val="898989"/>
                </a:solidFill>
              </a:rPr>
              <a:pPr>
                <a:lnSpc>
                  <a:spcPct val="100000"/>
                </a:lnSpc>
                <a:spcBef>
                  <a:spcPct val="0"/>
                </a:spcBef>
                <a:buFontTx/>
                <a:buNone/>
              </a:pPr>
              <a:t>55</a:t>
            </a:fld>
            <a:endParaRPr lang="pt-PT" altLang="en-US" sz="1200">
              <a:solidFill>
                <a:srgbClr val="898989"/>
              </a:solidFill>
            </a:endParaRPr>
          </a:p>
        </p:txBody>
      </p:sp>
      <p:pic>
        <p:nvPicPr>
          <p:cNvPr id="30724" name="Content Placeholder 5">
            <a:extLst>
              <a:ext uri="{FF2B5EF4-FFF2-40B4-BE49-F238E27FC236}">
                <a16:creationId xmlns="" xmlns:a16="http://schemas.microsoft.com/office/drawing/2014/main" id="{3BD27988-1AB2-2AA2-2C56-EB6F2FCF10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58850" y="1825625"/>
            <a:ext cx="10274300" cy="4351338"/>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3E29C6-45A7-A15A-EA11-A56148ACCB70}"/>
              </a:ext>
            </a:extLst>
          </p:cNvPr>
          <p:cNvSpPr>
            <a:spLocks noGrp="1"/>
          </p:cNvSpPr>
          <p:nvPr>
            <p:ph type="title"/>
          </p:nvPr>
        </p:nvSpPr>
        <p:spPr>
          <a:xfrm>
            <a:off x="701675" y="119063"/>
            <a:ext cx="10515600" cy="1325562"/>
          </a:xfrm>
        </p:spPr>
        <p:txBody>
          <a:bodyPr rtlCol="0">
            <a:normAutofit/>
          </a:bodyPr>
          <a:lstStyle/>
          <a:p>
            <a:pPr eaLnBrk="1" fontAlgn="auto" hangingPunct="1">
              <a:spcAft>
                <a:spcPts val="0"/>
              </a:spcAft>
              <a:defRPr/>
            </a:pPr>
            <a:r>
              <a:rPr lang="en-US" dirty="0">
                <a:solidFill>
                  <a:srgbClr val="002060"/>
                </a:solidFill>
                <a:latin typeface="+mn-lt"/>
              </a:rPr>
              <a:t>MQTT Architecture</a:t>
            </a:r>
          </a:p>
        </p:txBody>
      </p:sp>
      <p:pic>
        <p:nvPicPr>
          <p:cNvPr id="33795" name="Content Placeholder 3">
            <a:extLst>
              <a:ext uri="{FF2B5EF4-FFF2-40B4-BE49-F238E27FC236}">
                <a16:creationId xmlns="" xmlns:a16="http://schemas.microsoft.com/office/drawing/2014/main" id="{2AC9F027-73FC-D284-2188-9E3C2B0CAE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43138" y="1825625"/>
            <a:ext cx="7705725" cy="4351338"/>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EC711F-D518-7D12-D1B2-EF70BD1BF250}"/>
              </a:ext>
            </a:extLst>
          </p:cNvPr>
          <p:cNvSpPr>
            <a:spLocks noGrp="1"/>
          </p:cNvSpPr>
          <p:nvPr>
            <p:ph type="title"/>
          </p:nvPr>
        </p:nvSpPr>
        <p:spPr>
          <a:xfrm>
            <a:off x="838200" y="0"/>
            <a:ext cx="10515600" cy="1325563"/>
          </a:xfrm>
        </p:spPr>
        <p:txBody>
          <a:bodyPr rtlCol="0">
            <a:normAutofit/>
          </a:bodyPr>
          <a:lstStyle/>
          <a:p>
            <a:pPr eaLnBrk="1" fontAlgn="auto" hangingPunct="1">
              <a:spcAft>
                <a:spcPts val="0"/>
              </a:spcAft>
              <a:defRPr/>
            </a:pPr>
            <a:r>
              <a:rPr lang="en-US" dirty="0">
                <a:solidFill>
                  <a:srgbClr val="002060"/>
                </a:solidFill>
                <a:latin typeface="+mn-lt"/>
              </a:rPr>
              <a:t>MQTT Communication Pattern </a:t>
            </a:r>
          </a:p>
        </p:txBody>
      </p:sp>
      <p:sp>
        <p:nvSpPr>
          <p:cNvPr id="3" name="Content Placeholder 2">
            <a:extLst>
              <a:ext uri="{FF2B5EF4-FFF2-40B4-BE49-F238E27FC236}">
                <a16:creationId xmlns="" xmlns:a16="http://schemas.microsoft.com/office/drawing/2014/main" id="{4FACA5A3-9AA5-D6FE-7E30-596BA0B7C4E6}"/>
              </a:ext>
            </a:extLst>
          </p:cNvPr>
          <p:cNvSpPr>
            <a:spLocks noGrp="1"/>
          </p:cNvSpPr>
          <p:nvPr>
            <p:ph idx="1"/>
          </p:nvPr>
        </p:nvSpPr>
        <p:spPr>
          <a:xfrm>
            <a:off x="838200" y="1169988"/>
            <a:ext cx="10515600" cy="2473325"/>
          </a:xfrm>
        </p:spPr>
        <p:txBody>
          <a:bodyPr rtlCol="0">
            <a:normAutofit lnSpcReduction="10000"/>
          </a:bodyPr>
          <a:lstStyle/>
          <a:p>
            <a:pPr marL="0" indent="0" eaLnBrk="1" fontAlgn="auto" hangingPunct="1">
              <a:spcAft>
                <a:spcPts val="0"/>
              </a:spcAft>
              <a:buFont typeface="Arial"/>
              <a:buNone/>
              <a:defRPr/>
            </a:pPr>
            <a:r>
              <a:rPr lang="en-US" dirty="0">
                <a:solidFill>
                  <a:srgbClr val="002060"/>
                </a:solidFill>
              </a:rPr>
              <a:t>Publish/Subscribe paradigm </a:t>
            </a:r>
          </a:p>
          <a:p>
            <a:pPr eaLnBrk="1" fontAlgn="auto" hangingPunct="1">
              <a:spcAft>
                <a:spcPts val="0"/>
              </a:spcAft>
              <a:buFont typeface="Arial"/>
              <a:buChar char="•"/>
              <a:defRPr/>
            </a:pPr>
            <a:r>
              <a:rPr lang="en-US" dirty="0">
                <a:solidFill>
                  <a:srgbClr val="002060"/>
                </a:solidFill>
              </a:rPr>
              <a:t>Clients </a:t>
            </a:r>
            <a:r>
              <a:rPr lang="en-US">
                <a:solidFill>
                  <a:srgbClr val="002060"/>
                </a:solidFill>
              </a:rPr>
              <a:t>and publisher </a:t>
            </a:r>
            <a:r>
              <a:rPr lang="en-US" dirty="0">
                <a:solidFill>
                  <a:srgbClr val="002060"/>
                </a:solidFill>
              </a:rPr>
              <a:t>don’t know each other </a:t>
            </a:r>
          </a:p>
          <a:p>
            <a:pPr eaLnBrk="1" fontAlgn="auto" hangingPunct="1">
              <a:spcAft>
                <a:spcPts val="0"/>
              </a:spcAft>
              <a:buFont typeface="Arial"/>
              <a:buChar char="•"/>
              <a:defRPr/>
            </a:pPr>
            <a:r>
              <a:rPr lang="en-US" dirty="0">
                <a:solidFill>
                  <a:srgbClr val="002060"/>
                </a:solidFill>
              </a:rPr>
              <a:t> One-to-Many paradigm </a:t>
            </a:r>
          </a:p>
          <a:p>
            <a:pPr eaLnBrk="1" fontAlgn="auto" hangingPunct="1">
              <a:spcAft>
                <a:spcPts val="0"/>
              </a:spcAft>
              <a:buFont typeface="Arial"/>
              <a:buChar char="•"/>
              <a:defRPr/>
            </a:pPr>
            <a:r>
              <a:rPr lang="en-US" dirty="0">
                <a:solidFill>
                  <a:srgbClr val="002060"/>
                </a:solidFill>
              </a:rPr>
              <a:t>Every client publishes &amp; subscribes </a:t>
            </a:r>
          </a:p>
          <a:p>
            <a:pPr eaLnBrk="1" fontAlgn="auto" hangingPunct="1">
              <a:spcAft>
                <a:spcPts val="0"/>
              </a:spcAft>
              <a:buFont typeface="Arial"/>
              <a:buChar char="•"/>
              <a:defRPr/>
            </a:pPr>
            <a:r>
              <a:rPr lang="en-US" dirty="0">
                <a:solidFill>
                  <a:srgbClr val="002060"/>
                </a:solidFill>
              </a:rPr>
              <a:t>PUSH information paradigm compared to PULL’s one in COAP </a:t>
            </a:r>
          </a:p>
          <a:p>
            <a:pPr eaLnBrk="1" fontAlgn="auto" hangingPunct="1">
              <a:spcAft>
                <a:spcPts val="0"/>
              </a:spcAft>
              <a:buFont typeface="Arial"/>
              <a:buChar char="•"/>
              <a:defRPr/>
            </a:pPr>
            <a:endParaRPr lang="en-US" dirty="0">
              <a:solidFill>
                <a:srgbClr val="002060"/>
              </a:solidFill>
            </a:endParaRPr>
          </a:p>
        </p:txBody>
      </p:sp>
      <p:sp>
        <p:nvSpPr>
          <p:cNvPr id="34820" name="Slide Number Placeholder 4">
            <a:extLst>
              <a:ext uri="{FF2B5EF4-FFF2-40B4-BE49-F238E27FC236}">
                <a16:creationId xmlns="" xmlns:a16="http://schemas.microsoft.com/office/drawing/2014/main" id="{347BBEBC-FCBD-A27F-2605-52037B814E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3FCA178-B5DC-49E4-ABFC-7BE61ABEF8EA}" type="slidenum">
              <a:rPr lang="pt-PT" altLang="en-US" sz="1200">
                <a:solidFill>
                  <a:srgbClr val="898989"/>
                </a:solidFill>
              </a:rPr>
              <a:pPr>
                <a:lnSpc>
                  <a:spcPct val="100000"/>
                </a:lnSpc>
                <a:spcBef>
                  <a:spcPct val="0"/>
                </a:spcBef>
                <a:buFontTx/>
                <a:buNone/>
              </a:pPr>
              <a:t>57</a:t>
            </a:fld>
            <a:endParaRPr lang="pt-PT" altLang="en-US" sz="1200">
              <a:solidFill>
                <a:srgbClr val="898989"/>
              </a:solidFill>
            </a:endParaRPr>
          </a:p>
        </p:txBody>
      </p:sp>
      <p:pic>
        <p:nvPicPr>
          <p:cNvPr id="34821" name="Picture 3">
            <a:extLst>
              <a:ext uri="{FF2B5EF4-FFF2-40B4-BE49-F238E27FC236}">
                <a16:creationId xmlns="" xmlns:a16="http://schemas.microsoft.com/office/drawing/2014/main" id="{7AC93077-527E-EE1F-A7AB-3C8E045522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43313"/>
            <a:ext cx="10058400"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665F96D5-5C56-5341-41F5-6F12ECA19557}"/>
              </a:ext>
            </a:extLst>
          </p:cNvPr>
          <p:cNvSpPr>
            <a:spLocks noGrp="1"/>
          </p:cNvSpPr>
          <p:nvPr>
            <p:ph idx="1"/>
          </p:nvPr>
        </p:nvSpPr>
        <p:spPr>
          <a:xfrm>
            <a:off x="633413" y="1106488"/>
            <a:ext cx="6040437" cy="2273300"/>
          </a:xfrm>
        </p:spPr>
        <p:txBody>
          <a:bodyPr rtlCol="0">
            <a:normAutofit fontScale="92500" lnSpcReduction="10000"/>
          </a:bodyPr>
          <a:lstStyle/>
          <a:p>
            <a:pPr eaLnBrk="1" fontAlgn="auto" hangingPunct="1">
              <a:spcAft>
                <a:spcPts val="0"/>
              </a:spcAft>
              <a:buFont typeface="Arial"/>
              <a:buChar char="•"/>
              <a:defRPr/>
            </a:pPr>
            <a:r>
              <a:rPr lang="da-DK" dirty="0">
                <a:solidFill>
                  <a:srgbClr val="002060"/>
                </a:solidFill>
              </a:rPr>
              <a:t>Broker and connected Clients</a:t>
            </a:r>
          </a:p>
          <a:p>
            <a:pPr lvl="1" eaLnBrk="1" fontAlgn="auto" hangingPunct="1">
              <a:spcAft>
                <a:spcPts val="0"/>
              </a:spcAft>
              <a:buFont typeface="Arial"/>
              <a:buChar char="•"/>
              <a:defRPr/>
            </a:pPr>
            <a:r>
              <a:rPr lang="pt-BR" dirty="0">
                <a:solidFill>
                  <a:srgbClr val="002060"/>
                </a:solidFill>
              </a:rPr>
              <a:t>broker receives subscriptions from clients on topics</a:t>
            </a:r>
          </a:p>
          <a:p>
            <a:pPr lvl="1" eaLnBrk="1" fontAlgn="auto" hangingPunct="1">
              <a:spcAft>
                <a:spcPts val="0"/>
              </a:spcAft>
              <a:buFont typeface="Arial"/>
              <a:buChar char="•"/>
              <a:defRPr/>
            </a:pPr>
            <a:r>
              <a:rPr lang="pt-BR" dirty="0">
                <a:solidFill>
                  <a:srgbClr val="002060"/>
                </a:solidFill>
              </a:rPr>
              <a:t>broker receives messages and forward them</a:t>
            </a:r>
          </a:p>
          <a:p>
            <a:pPr lvl="1" eaLnBrk="1" fontAlgn="auto" hangingPunct="1">
              <a:spcAft>
                <a:spcPts val="0"/>
              </a:spcAft>
              <a:buFont typeface="Arial"/>
              <a:buChar char="•"/>
              <a:defRPr/>
            </a:pPr>
            <a:r>
              <a:rPr lang="pt-BR" dirty="0">
                <a:solidFill>
                  <a:srgbClr val="002060"/>
                </a:solidFill>
              </a:rPr>
              <a:t>clients subscribe/publish on topics</a:t>
            </a:r>
          </a:p>
          <a:p>
            <a:pPr eaLnBrk="1" fontAlgn="auto" hangingPunct="1">
              <a:spcAft>
                <a:spcPts val="0"/>
              </a:spcAft>
              <a:buFont typeface="Arial"/>
              <a:buChar char="•"/>
              <a:defRPr/>
            </a:pPr>
            <a:r>
              <a:rPr lang="da-DK" dirty="0">
                <a:solidFill>
                  <a:srgbClr val="002060"/>
                </a:solidFill>
              </a:rPr>
              <a:t>Brokers bridge </a:t>
            </a:r>
            <a:r>
              <a:rPr lang="en-US" dirty="0">
                <a:solidFill>
                  <a:srgbClr val="002060"/>
                </a:solidFill>
              </a:rPr>
              <a:t>configuration</a:t>
            </a:r>
          </a:p>
          <a:p>
            <a:pPr eaLnBrk="1" fontAlgn="auto" hangingPunct="1">
              <a:spcAft>
                <a:spcPts val="0"/>
              </a:spcAft>
              <a:buFont typeface="Arial"/>
              <a:buChar char="•"/>
              <a:defRPr/>
            </a:pPr>
            <a:endParaRPr lang="en-GB" dirty="0">
              <a:solidFill>
                <a:srgbClr val="002060"/>
              </a:solidFill>
            </a:endParaRPr>
          </a:p>
        </p:txBody>
      </p:sp>
      <p:sp>
        <p:nvSpPr>
          <p:cNvPr id="2" name="Title 1">
            <a:extLst>
              <a:ext uri="{FF2B5EF4-FFF2-40B4-BE49-F238E27FC236}">
                <a16:creationId xmlns="" xmlns:a16="http://schemas.microsoft.com/office/drawing/2014/main" id="{39A39487-0780-053B-C566-B9181E1B98DC}"/>
              </a:ext>
            </a:extLst>
          </p:cNvPr>
          <p:cNvSpPr>
            <a:spLocks noGrp="1"/>
          </p:cNvSpPr>
          <p:nvPr>
            <p:ph type="title"/>
          </p:nvPr>
        </p:nvSpPr>
        <p:spPr>
          <a:xfrm>
            <a:off x="633413" y="0"/>
            <a:ext cx="10515600" cy="1325563"/>
          </a:xfrm>
        </p:spPr>
        <p:txBody>
          <a:bodyPr rtlCol="0">
            <a:normAutofit/>
          </a:bodyPr>
          <a:lstStyle/>
          <a:p>
            <a:pPr eaLnBrk="1" fontAlgn="auto" hangingPunct="1">
              <a:spcAft>
                <a:spcPts val="0"/>
              </a:spcAft>
              <a:defRPr/>
            </a:pPr>
            <a:r>
              <a:rPr lang="en-GB" dirty="0">
                <a:solidFill>
                  <a:srgbClr val="002060"/>
                </a:solidFill>
                <a:latin typeface="+mn-lt"/>
              </a:rPr>
              <a:t>MQTT Components</a:t>
            </a:r>
          </a:p>
        </p:txBody>
      </p:sp>
      <p:pic>
        <p:nvPicPr>
          <p:cNvPr id="35844" name="Immagine 4">
            <a:extLst>
              <a:ext uri="{FF2B5EF4-FFF2-40B4-BE49-F238E27FC236}">
                <a16:creationId xmlns="" xmlns:a16="http://schemas.microsoft.com/office/drawing/2014/main" id="{83F78E52-F4E0-F67B-795C-BB47820863B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89788" y="427038"/>
            <a:ext cx="483076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2">
            <a:extLst>
              <a:ext uri="{FF2B5EF4-FFF2-40B4-BE49-F238E27FC236}">
                <a16:creationId xmlns="" xmlns:a16="http://schemas.microsoft.com/office/drawing/2014/main" id="{841AD3B4-C163-EDCE-8AA8-C373C1BBFE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2013" y="3806825"/>
            <a:ext cx="100584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D2BAE8-7CF7-2E8B-B0E8-73253918A880}"/>
              </a:ext>
            </a:extLst>
          </p:cNvPr>
          <p:cNvSpPr>
            <a:spLocks noGrp="1"/>
          </p:cNvSpPr>
          <p:nvPr>
            <p:ph type="title"/>
          </p:nvPr>
        </p:nvSpPr>
        <p:spPr/>
        <p:txBody>
          <a:bodyPr rtlCol="0">
            <a:normAutofit/>
          </a:bodyPr>
          <a:lstStyle/>
          <a:p>
            <a:pPr eaLnBrk="1" fontAlgn="auto" hangingPunct="1">
              <a:spcAft>
                <a:spcPts val="0"/>
              </a:spcAft>
              <a:defRPr/>
            </a:pPr>
            <a:r>
              <a:rPr lang="en-US" dirty="0">
                <a:solidFill>
                  <a:srgbClr val="002060"/>
                </a:solidFill>
                <a:latin typeface="+mn-lt"/>
              </a:rPr>
              <a:t>MQTT Packet Format</a:t>
            </a:r>
          </a:p>
        </p:txBody>
      </p:sp>
      <p:pic>
        <p:nvPicPr>
          <p:cNvPr id="37891" name="Content Placeholder 4">
            <a:extLst>
              <a:ext uri="{FF2B5EF4-FFF2-40B4-BE49-F238E27FC236}">
                <a16:creationId xmlns="" xmlns:a16="http://schemas.microsoft.com/office/drawing/2014/main" id="{C162D4C8-2DC5-0136-D5CC-DAABBA035F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93800" y="2605088"/>
            <a:ext cx="9804400" cy="27940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CD797D-DD8D-A8D8-9CF4-518933FA859B}"/>
              </a:ext>
            </a:extLst>
          </p:cNvPr>
          <p:cNvSpPr>
            <a:spLocks noGrp="1"/>
          </p:cNvSpPr>
          <p:nvPr>
            <p:ph idx="1"/>
          </p:nvPr>
        </p:nvSpPr>
        <p:spPr>
          <a:xfrm>
            <a:off x="923826" y="461913"/>
            <a:ext cx="10429973" cy="5715050"/>
          </a:xfrm>
        </p:spPr>
        <p:txBody>
          <a:bodyPr>
            <a:normAutofit/>
          </a:bodyPr>
          <a:lstStyle/>
          <a:p>
            <a:pPr marL="0" indent="0" algn="just">
              <a:buNone/>
            </a:pPr>
            <a:r>
              <a:rPr lang="en-US" sz="2400" dirty="0" smtClean="0">
                <a:latin typeface="Times New Roman" panose="02020603050405020304" pitchFamily="18" charset="0"/>
                <a:cs typeface="Times New Roman" panose="02020603050405020304" pitchFamily="18" charset="0"/>
              </a:rPr>
              <a:t>1.</a:t>
            </a:r>
            <a:r>
              <a:rPr lang="en-US" sz="2400" b="1" dirty="0" smtClean="0">
                <a:latin typeface="Times New Roman" panose="02020603050405020304" pitchFamily="18" charset="0"/>
                <a:cs typeface="Times New Roman" panose="02020603050405020304" pitchFamily="18" charset="0"/>
              </a:rPr>
              <a:t>Radio </a:t>
            </a:r>
            <a:r>
              <a:rPr lang="en-US" sz="2400" b="1" dirty="0">
                <a:latin typeface="Times New Roman" panose="02020603050405020304" pitchFamily="18" charset="0"/>
                <a:cs typeface="Times New Roman" panose="02020603050405020304" pitchFamily="18" charset="0"/>
              </a:rPr>
              <a:t>(RF) layer</a:t>
            </a: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It performs modulation/demodulation of the data into RF signals</a:t>
            </a:r>
            <a:r>
              <a:rPr lang="en-US" sz="2400" dirty="0">
                <a:latin typeface="Times New Roman" panose="02020603050405020304" pitchFamily="18" charset="0"/>
                <a:cs typeface="Times New Roman" panose="02020603050405020304" pitchFamily="18" charset="0"/>
              </a:rPr>
              <a:t>. It defines the physical characteristics of Bluetooth transceivers. </a:t>
            </a:r>
          </a:p>
          <a:p>
            <a:pPr marL="0" indent="0" algn="just">
              <a:lnSpc>
                <a:spcPct val="150000"/>
              </a:lnSpc>
              <a:buNone/>
            </a:pPr>
            <a:r>
              <a:rPr lang="en-US" sz="2400" b="1" dirty="0" smtClean="0">
                <a:latin typeface="Times New Roman" panose="02020603050405020304" pitchFamily="18" charset="0"/>
                <a:cs typeface="Times New Roman" panose="02020603050405020304" pitchFamily="18" charset="0"/>
              </a:rPr>
              <a:t>2.Baseband </a:t>
            </a:r>
            <a:r>
              <a:rPr lang="en-US" sz="2400" b="1" dirty="0">
                <a:latin typeface="Times New Roman" panose="02020603050405020304" pitchFamily="18" charset="0"/>
                <a:cs typeface="Times New Roman" panose="02020603050405020304" pitchFamily="18" charset="0"/>
              </a:rPr>
              <a:t>Link layer</a:t>
            </a:r>
            <a:r>
              <a:rPr lang="en-US" sz="2400" dirty="0">
                <a:latin typeface="Times New Roman" panose="02020603050405020304" pitchFamily="18" charset="0"/>
                <a:cs typeface="Times New Roman" panose="02020603050405020304" pitchFamily="18" charset="0"/>
              </a:rPr>
              <a:t>: The baseband is the </a:t>
            </a:r>
            <a:r>
              <a:rPr lang="en-US" sz="2400" b="1" dirty="0">
                <a:solidFill>
                  <a:srgbClr val="FF0000"/>
                </a:solidFill>
                <a:latin typeface="Times New Roman" panose="02020603050405020304" pitchFamily="18" charset="0"/>
                <a:cs typeface="Times New Roman" panose="02020603050405020304" pitchFamily="18" charset="0"/>
              </a:rPr>
              <a:t>digital engine of a Bluetooth system </a:t>
            </a:r>
            <a:r>
              <a:rPr lang="en-US" sz="2400" dirty="0">
                <a:latin typeface="Times New Roman" panose="02020603050405020304" pitchFamily="18" charset="0"/>
                <a:cs typeface="Times New Roman" panose="02020603050405020304" pitchFamily="18" charset="0"/>
              </a:rPr>
              <a:t>and is equivalent to the </a:t>
            </a:r>
            <a:r>
              <a:rPr lang="en-US" sz="2400" b="1" dirty="0">
                <a:solidFill>
                  <a:srgbClr val="FF0000"/>
                </a:solidFill>
                <a:latin typeface="Times New Roman" panose="02020603050405020304" pitchFamily="18" charset="0"/>
                <a:cs typeface="Times New Roman" panose="02020603050405020304" pitchFamily="18" charset="0"/>
              </a:rPr>
              <a:t>MAC sublayer in LANs</a:t>
            </a:r>
            <a:r>
              <a:rPr lang="en-US" sz="2400" dirty="0">
                <a:latin typeface="Times New Roman" panose="02020603050405020304" pitchFamily="18" charset="0"/>
                <a:cs typeface="Times New Roman" panose="02020603050405020304" pitchFamily="18" charset="0"/>
              </a:rPr>
              <a:t>.  It performs the </a:t>
            </a:r>
            <a:r>
              <a:rPr lang="en-US" sz="2400" b="1" dirty="0">
                <a:solidFill>
                  <a:srgbClr val="FF0000"/>
                </a:solidFill>
                <a:latin typeface="Times New Roman" panose="02020603050405020304" pitchFamily="18" charset="0"/>
                <a:cs typeface="Times New Roman" panose="02020603050405020304" pitchFamily="18" charset="0"/>
              </a:rPr>
              <a:t>connection establishment within a piconet. </a:t>
            </a:r>
          </a:p>
          <a:p>
            <a:pPr marL="0" indent="0" algn="just">
              <a:buNone/>
            </a:pPr>
            <a:r>
              <a:rPr lang="en-US" sz="2400" b="1" dirty="0">
                <a:solidFill>
                  <a:srgbClr val="FF0000"/>
                </a:solidFill>
                <a:latin typeface="Times New Roman" panose="02020603050405020304" pitchFamily="18" charset="0"/>
                <a:cs typeface="Times New Roman" panose="02020603050405020304" pitchFamily="18" charset="0"/>
              </a:rPr>
              <a:t> </a:t>
            </a:r>
          </a:p>
          <a:p>
            <a:pPr marL="0" indent="0" algn="just">
              <a:buNone/>
            </a:pPr>
            <a:r>
              <a:rPr lang="en-US" sz="2400" b="1" dirty="0">
                <a:latin typeface="Times New Roman" panose="02020603050405020304" pitchFamily="18" charset="0"/>
                <a:cs typeface="Times New Roman" panose="02020603050405020304" pitchFamily="18" charset="0"/>
              </a:rPr>
              <a:t>3.Link </a:t>
            </a:r>
            <a:r>
              <a:rPr lang="en-US" sz="2400" b="1" dirty="0">
                <a:latin typeface="Times New Roman" panose="02020603050405020304" pitchFamily="18" charset="0"/>
                <a:cs typeface="Times New Roman" panose="02020603050405020304" pitchFamily="18" charset="0"/>
              </a:rPr>
              <a:t>Manager protocol </a:t>
            </a:r>
            <a:r>
              <a:rPr lang="en-US" sz="2400" b="1" dirty="0">
                <a:latin typeface="Times New Roman" panose="02020603050405020304" pitchFamily="18" charset="0"/>
                <a:cs typeface="Times New Roman" panose="02020603050405020304" pitchFamily="18" charset="0"/>
              </a:rPr>
              <a:t>layer:</a:t>
            </a:r>
            <a:r>
              <a:rPr lang="en-US" sz="2400" dirty="0">
                <a:latin typeface="Times New Roman" panose="02020603050405020304" pitchFamily="18" charset="0"/>
                <a:cs typeface="Times New Roman" panose="02020603050405020304" pitchFamily="18" charset="0"/>
              </a:rPr>
              <a:t> It performs the management of the already established links which includes </a:t>
            </a:r>
            <a:r>
              <a:rPr lang="en-US" sz="2400" b="1" dirty="0">
                <a:solidFill>
                  <a:srgbClr val="FF0000"/>
                </a:solidFill>
                <a:latin typeface="Times New Roman" panose="02020603050405020304" pitchFamily="18" charset="0"/>
                <a:cs typeface="Times New Roman" panose="02020603050405020304" pitchFamily="18" charset="0"/>
              </a:rPr>
              <a:t>authentication and encryption processes</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It is responsible for creating the links, monitoring their health, and terminating them gracefully upon command or failure.</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867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4F99AF-6979-6A3A-2E7E-DB60D6EA132D}"/>
              </a:ext>
            </a:extLst>
          </p:cNvPr>
          <p:cNvSpPr>
            <a:spLocks noGrp="1"/>
          </p:cNvSpPr>
          <p:nvPr>
            <p:ph type="title"/>
          </p:nvPr>
        </p:nvSpPr>
        <p:spPr>
          <a:xfrm>
            <a:off x="579438" y="31750"/>
            <a:ext cx="10515600" cy="1325563"/>
          </a:xfrm>
        </p:spPr>
        <p:txBody>
          <a:bodyPr rtlCol="0">
            <a:normAutofit/>
          </a:bodyPr>
          <a:lstStyle/>
          <a:p>
            <a:pPr eaLnBrk="1" fontAlgn="auto" hangingPunct="1">
              <a:spcAft>
                <a:spcPts val="0"/>
              </a:spcAft>
              <a:defRPr/>
            </a:pPr>
            <a:r>
              <a:rPr lang="en-US" dirty="0">
                <a:solidFill>
                  <a:srgbClr val="002060"/>
                </a:solidFill>
                <a:latin typeface="+mn-lt"/>
              </a:rPr>
              <a:t>MQTT Open Connection</a:t>
            </a:r>
          </a:p>
        </p:txBody>
      </p:sp>
      <p:sp>
        <p:nvSpPr>
          <p:cNvPr id="38915" name="Content Placeholder 2">
            <a:extLst>
              <a:ext uri="{FF2B5EF4-FFF2-40B4-BE49-F238E27FC236}">
                <a16:creationId xmlns="" xmlns:a16="http://schemas.microsoft.com/office/drawing/2014/main" id="{1C34A6A4-1D6F-ABC7-89BF-B42EEAE26E2E}"/>
              </a:ext>
            </a:extLst>
          </p:cNvPr>
          <p:cNvSpPr>
            <a:spLocks noGrp="1"/>
          </p:cNvSpPr>
          <p:nvPr>
            <p:ph idx="1"/>
          </p:nvPr>
        </p:nvSpPr>
        <p:spPr>
          <a:xfrm>
            <a:off x="838200" y="3284538"/>
            <a:ext cx="2628900" cy="1123950"/>
          </a:xfrm>
        </p:spPr>
        <p:txBody>
          <a:bodyPr/>
          <a:lstStyle/>
          <a:p>
            <a:pPr marL="0" indent="0" eaLnBrk="1" hangingPunct="1">
              <a:buFont typeface="Arial" panose="020B0604020202020204" pitchFamily="34" charset="0"/>
              <a:buNone/>
            </a:pPr>
            <a:r>
              <a:rPr lang="en-US" altLang="en-US">
                <a:solidFill>
                  <a:srgbClr val="002060"/>
                </a:solidFill>
              </a:rPr>
              <a:t>CONNECT message fields:</a:t>
            </a:r>
          </a:p>
        </p:txBody>
      </p:sp>
      <p:pic>
        <p:nvPicPr>
          <p:cNvPr id="38916" name="Picture 3">
            <a:extLst>
              <a:ext uri="{FF2B5EF4-FFF2-40B4-BE49-F238E27FC236}">
                <a16:creationId xmlns="" xmlns:a16="http://schemas.microsoft.com/office/drawing/2014/main" id="{24E67C74-3BC6-FC46-0EB1-2A52026A83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5363" y="927100"/>
            <a:ext cx="924718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a:extLst>
              <a:ext uri="{FF2B5EF4-FFF2-40B4-BE49-F238E27FC236}">
                <a16:creationId xmlns="" xmlns:a16="http://schemas.microsoft.com/office/drawing/2014/main" id="{E53266A5-D88B-D610-3F27-46D7A20569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2388" y="3284538"/>
            <a:ext cx="723265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841E20-F9AF-07D7-EF14-65CB3C770CF1}"/>
              </a:ext>
            </a:extLst>
          </p:cNvPr>
          <p:cNvSpPr>
            <a:spLocks noGrp="1"/>
          </p:cNvSpPr>
          <p:nvPr>
            <p:ph type="title"/>
          </p:nvPr>
        </p:nvSpPr>
        <p:spPr>
          <a:xfrm>
            <a:off x="579438" y="31750"/>
            <a:ext cx="10515600" cy="1325563"/>
          </a:xfrm>
        </p:spPr>
        <p:txBody>
          <a:bodyPr rtlCol="0">
            <a:normAutofit/>
          </a:bodyPr>
          <a:lstStyle/>
          <a:p>
            <a:pPr eaLnBrk="1" fontAlgn="auto" hangingPunct="1">
              <a:spcAft>
                <a:spcPts val="0"/>
              </a:spcAft>
              <a:defRPr/>
            </a:pPr>
            <a:r>
              <a:rPr lang="en-US" dirty="0">
                <a:solidFill>
                  <a:srgbClr val="002060"/>
                </a:solidFill>
                <a:latin typeface="+mn-lt"/>
              </a:rPr>
              <a:t>MQTT Publishing </a:t>
            </a:r>
          </a:p>
        </p:txBody>
      </p:sp>
      <p:sp>
        <p:nvSpPr>
          <p:cNvPr id="39939" name="Content Placeholder 2">
            <a:extLst>
              <a:ext uri="{FF2B5EF4-FFF2-40B4-BE49-F238E27FC236}">
                <a16:creationId xmlns="" xmlns:a16="http://schemas.microsoft.com/office/drawing/2014/main" id="{4BB72C4D-07CE-A835-7566-15F8FB1048D2}"/>
              </a:ext>
            </a:extLst>
          </p:cNvPr>
          <p:cNvSpPr>
            <a:spLocks noGrp="1"/>
          </p:cNvSpPr>
          <p:nvPr>
            <p:ph idx="1"/>
          </p:nvPr>
        </p:nvSpPr>
        <p:spPr>
          <a:xfrm>
            <a:off x="387350" y="3973513"/>
            <a:ext cx="2630488" cy="1123950"/>
          </a:xfrm>
        </p:spPr>
        <p:txBody>
          <a:bodyPr/>
          <a:lstStyle/>
          <a:p>
            <a:pPr marL="0" indent="0" eaLnBrk="1" hangingPunct="1">
              <a:buFont typeface="Arial" panose="020B0604020202020204" pitchFamily="34" charset="0"/>
              <a:buNone/>
            </a:pPr>
            <a:r>
              <a:rPr lang="en-US" altLang="en-US">
                <a:solidFill>
                  <a:srgbClr val="002060"/>
                </a:solidFill>
              </a:rPr>
              <a:t>PUBLISH message fields:</a:t>
            </a:r>
          </a:p>
        </p:txBody>
      </p:sp>
      <p:grpSp>
        <p:nvGrpSpPr>
          <p:cNvPr id="39940" name="Group 7">
            <a:extLst>
              <a:ext uri="{FF2B5EF4-FFF2-40B4-BE49-F238E27FC236}">
                <a16:creationId xmlns="" xmlns:a16="http://schemas.microsoft.com/office/drawing/2014/main" id="{0844CF51-7288-2880-5907-2244D73B62BD}"/>
              </a:ext>
            </a:extLst>
          </p:cNvPr>
          <p:cNvGrpSpPr>
            <a:grpSpLocks/>
          </p:cNvGrpSpPr>
          <p:nvPr/>
        </p:nvGrpSpPr>
        <p:grpSpPr bwMode="auto">
          <a:xfrm>
            <a:off x="2484438" y="957263"/>
            <a:ext cx="8324850" cy="3124200"/>
            <a:chOff x="1214650" y="1052584"/>
            <a:chExt cx="10058400" cy="3724133"/>
          </a:xfrm>
        </p:grpSpPr>
        <p:pic>
          <p:nvPicPr>
            <p:cNvPr id="39942" name="Picture 4">
              <a:extLst>
                <a:ext uri="{FF2B5EF4-FFF2-40B4-BE49-F238E27FC236}">
                  <a16:creationId xmlns="" xmlns:a16="http://schemas.microsoft.com/office/drawing/2014/main" id="{2B07FA25-F48E-5995-9C7F-0F0250F7AB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4650" y="1052584"/>
              <a:ext cx="10058400" cy="35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 xmlns:a16="http://schemas.microsoft.com/office/drawing/2014/main" id="{A04EDF62-2F2E-0461-D256-6E7CF2EC8ADA}"/>
                </a:ext>
              </a:extLst>
            </p:cNvPr>
            <p:cNvSpPr/>
            <p:nvPr/>
          </p:nvSpPr>
          <p:spPr>
            <a:xfrm>
              <a:off x="1214650" y="3452076"/>
              <a:ext cx="5186482" cy="1324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39941" name="Picture 8">
            <a:extLst>
              <a:ext uri="{FF2B5EF4-FFF2-40B4-BE49-F238E27FC236}">
                <a16:creationId xmlns="" xmlns:a16="http://schemas.microsoft.com/office/drawing/2014/main" id="{AF503349-874F-6880-0C79-5538B2A381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7838" y="3860800"/>
            <a:ext cx="6049962"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 xmlns:a16="http://schemas.microsoft.com/office/drawing/2014/main" id="{5E2BF960-4E1F-BD7B-36A1-DFCC85944E32}"/>
              </a:ext>
            </a:extLst>
          </p:cNvPr>
          <p:cNvSpPr>
            <a:spLocks noGrp="1"/>
          </p:cNvSpPr>
          <p:nvPr>
            <p:ph type="title"/>
          </p:nvPr>
        </p:nvSpPr>
        <p:spPr/>
        <p:txBody>
          <a:bodyPr/>
          <a:lstStyle/>
          <a:p>
            <a:pPr eaLnBrk="1" hangingPunct="1"/>
            <a:r>
              <a:rPr lang="en-US" altLang="en-US"/>
              <a:t>Quality of Service (QoS) in MQTT</a:t>
            </a:r>
            <a:endParaRPr lang="en-IN" altLang="en-US"/>
          </a:p>
        </p:txBody>
      </p:sp>
      <p:sp>
        <p:nvSpPr>
          <p:cNvPr id="40963" name="Content Placeholder 2">
            <a:extLst>
              <a:ext uri="{FF2B5EF4-FFF2-40B4-BE49-F238E27FC236}">
                <a16:creationId xmlns="" xmlns:a16="http://schemas.microsoft.com/office/drawing/2014/main" id="{296C41BF-662F-805E-92FF-A9C22424D15B}"/>
              </a:ext>
            </a:extLst>
          </p:cNvPr>
          <p:cNvSpPr>
            <a:spLocks noGrp="1"/>
          </p:cNvSpPr>
          <p:nvPr>
            <p:ph idx="1"/>
          </p:nvPr>
        </p:nvSpPr>
        <p:spPr/>
        <p:txBody>
          <a:bodyPr/>
          <a:lstStyle/>
          <a:p>
            <a:pPr eaLnBrk="1" hangingPunct="1"/>
            <a:r>
              <a:rPr lang="en-US" altLang="en-US"/>
              <a:t>The Quality of Service (QoS) level is an agreement between the sender of a message and the receiver of a message that defines the guarantee of delivery for a specific message. There are 3 QoS levels in MQTT:</a:t>
            </a:r>
          </a:p>
          <a:p>
            <a:pPr eaLnBrk="1" hangingPunct="1"/>
            <a:endParaRPr lang="en-US" altLang="en-US"/>
          </a:p>
          <a:p>
            <a:pPr eaLnBrk="1" hangingPunct="1"/>
            <a:r>
              <a:rPr lang="en-US" altLang="en-US"/>
              <a:t>At most once (0)</a:t>
            </a:r>
          </a:p>
          <a:p>
            <a:pPr eaLnBrk="1" hangingPunct="1"/>
            <a:r>
              <a:rPr lang="en-US" altLang="en-US"/>
              <a:t>At least once (1)</a:t>
            </a:r>
          </a:p>
          <a:p>
            <a:pPr eaLnBrk="1" hangingPunct="1"/>
            <a:r>
              <a:rPr lang="en-US" altLang="en-US"/>
              <a:t>Exactly once (2).</a:t>
            </a:r>
            <a:endParaRPr lang="en-I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 xmlns:a16="http://schemas.microsoft.com/office/drawing/2014/main" id="{11A70F5B-CF82-F56F-9F7C-7101BC7B3E61}"/>
              </a:ext>
            </a:extLst>
          </p:cNvPr>
          <p:cNvSpPr>
            <a:spLocks noGrp="1"/>
          </p:cNvSpPr>
          <p:nvPr>
            <p:ph type="title"/>
          </p:nvPr>
        </p:nvSpPr>
        <p:spPr>
          <a:xfrm>
            <a:off x="563563" y="365125"/>
            <a:ext cx="10790237" cy="1325563"/>
          </a:xfrm>
        </p:spPr>
        <p:txBody>
          <a:bodyPr/>
          <a:lstStyle/>
          <a:p>
            <a:pPr eaLnBrk="1" hangingPunct="1"/>
            <a:r>
              <a:rPr lang="en-US" altLang="en-US"/>
              <a:t>When you talk about QoS in MQTT, you need to consider the two sides of message delivery:</a:t>
            </a:r>
            <a:endParaRPr lang="en-IN" altLang="en-US"/>
          </a:p>
        </p:txBody>
      </p:sp>
      <p:sp>
        <p:nvSpPr>
          <p:cNvPr id="3" name="Content Placeholder 2">
            <a:extLst>
              <a:ext uri="{FF2B5EF4-FFF2-40B4-BE49-F238E27FC236}">
                <a16:creationId xmlns="" xmlns:a16="http://schemas.microsoft.com/office/drawing/2014/main" id="{92B72050-9C48-2D98-2D68-F8FE0FCBAEC4}"/>
              </a:ext>
            </a:extLst>
          </p:cNvPr>
          <p:cNvSpPr>
            <a:spLocks noGrp="1"/>
          </p:cNvSpPr>
          <p:nvPr>
            <p:ph idx="1"/>
          </p:nvPr>
        </p:nvSpPr>
        <p:spPr/>
        <p:txBody>
          <a:bodyPr/>
          <a:lstStyle/>
          <a:p>
            <a:pPr eaLnBrk="1" hangingPunct="1">
              <a:defRPr/>
            </a:pPr>
            <a:r>
              <a:rPr lang="en-US" dirty="0"/>
              <a:t>Message delivery form the publishing client to the broker.</a:t>
            </a:r>
          </a:p>
          <a:p>
            <a:pPr eaLnBrk="1" hangingPunct="1">
              <a:defRPr/>
            </a:pPr>
            <a:r>
              <a:rPr lang="en-US" dirty="0"/>
              <a:t>Message delivery from the broker to the subscribing client.</a:t>
            </a:r>
          </a:p>
          <a:p>
            <a:pPr marL="0" indent="0" eaLnBrk="1" hangingPunct="1">
              <a:buFont typeface="Arial" panose="020B0604020202020204" pitchFamily="34" charset="0"/>
              <a:buNone/>
              <a:defRPr/>
            </a:pPr>
            <a:endParaRPr lang="en-US" dirty="0"/>
          </a:p>
          <a:p>
            <a:pPr marL="0" indent="0" eaLnBrk="1" hangingPunct="1">
              <a:buFont typeface="Arial" panose="020B0604020202020204" pitchFamily="34" charset="0"/>
              <a:buNone/>
              <a:defRPr/>
            </a:pPr>
            <a:r>
              <a:rPr lang="en-US" dirty="0">
                <a:solidFill>
                  <a:srgbClr val="333333"/>
                </a:solidFill>
                <a:latin typeface="roboto" panose="02000000000000000000" pitchFamily="2" charset="0"/>
              </a:rPr>
              <a:t>The client that publishes the message to the broker defines the QoS level of the message when it sends the message to the broker. The broker transmits this message to subscribing clients using the QoS level that each subscribing client defines during the subscription process. If the subscribing client defines a lower QoS than the publishing client, the broker transmits the message with the lower quality of service.</a:t>
            </a:r>
            <a:endParaRPr lang="en-I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C3A0F7-6982-9F20-AEDE-B562547E58F1}"/>
              </a:ext>
            </a:extLst>
          </p:cNvPr>
          <p:cNvSpPr>
            <a:spLocks noGrp="1"/>
          </p:cNvSpPr>
          <p:nvPr>
            <p:ph type="title"/>
          </p:nvPr>
        </p:nvSpPr>
        <p:spPr>
          <a:xfrm>
            <a:off x="496888" y="228600"/>
            <a:ext cx="10515600" cy="1325563"/>
          </a:xfrm>
        </p:spPr>
        <p:txBody>
          <a:bodyPr rtlCol="0">
            <a:normAutofit/>
          </a:bodyPr>
          <a:lstStyle/>
          <a:p>
            <a:pPr eaLnBrk="1" fontAlgn="auto" hangingPunct="1">
              <a:spcAft>
                <a:spcPts val="0"/>
              </a:spcAft>
              <a:defRPr/>
            </a:pPr>
            <a:r>
              <a:rPr lang="en-US" dirty="0">
                <a:solidFill>
                  <a:srgbClr val="002060"/>
                </a:solidFill>
                <a:latin typeface="+mn-lt"/>
              </a:rPr>
              <a:t>MQTT </a:t>
            </a:r>
            <a:r>
              <a:rPr lang="en-US" dirty="0" err="1">
                <a:solidFill>
                  <a:srgbClr val="002060"/>
                </a:solidFill>
                <a:latin typeface="+mn-lt"/>
              </a:rPr>
              <a:t>QoS</a:t>
            </a:r>
            <a:r>
              <a:rPr lang="en-US" dirty="0">
                <a:solidFill>
                  <a:srgbClr val="002060"/>
                </a:solidFill>
                <a:latin typeface="+mn-lt"/>
              </a:rPr>
              <a:t> 0: “at most once” </a:t>
            </a:r>
          </a:p>
        </p:txBody>
      </p:sp>
      <p:pic>
        <p:nvPicPr>
          <p:cNvPr id="43011" name="Content Placeholder 3">
            <a:extLst>
              <a:ext uri="{FF2B5EF4-FFF2-40B4-BE49-F238E27FC236}">
                <a16:creationId xmlns="" xmlns:a16="http://schemas.microsoft.com/office/drawing/2014/main" id="{61AD2829-368A-41B7-8E58-270D594C74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6888" y="1554163"/>
            <a:ext cx="4498975" cy="3154362"/>
          </a:xfrm>
        </p:spPr>
      </p:pic>
      <p:pic>
        <p:nvPicPr>
          <p:cNvPr id="43012" name="Picture 2">
            <a:extLst>
              <a:ext uri="{FF2B5EF4-FFF2-40B4-BE49-F238E27FC236}">
                <a16:creationId xmlns="" xmlns:a16="http://schemas.microsoft.com/office/drawing/2014/main" id="{3946E6FD-F521-1609-5550-E077CE1EFA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4810125"/>
            <a:ext cx="8612188"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4">
            <a:extLst>
              <a:ext uri="{FF2B5EF4-FFF2-40B4-BE49-F238E27FC236}">
                <a16:creationId xmlns="" xmlns:a16="http://schemas.microsoft.com/office/drawing/2014/main" id="{A00E60A0-C7AE-C29A-0789-E7F9A3627662}"/>
              </a:ext>
            </a:extLst>
          </p:cNvPr>
          <p:cNvSpPr>
            <a:spLocks noChangeArrowheads="1"/>
          </p:cNvSpPr>
          <p:nvPr/>
        </p:nvSpPr>
        <p:spPr bwMode="auto">
          <a:xfrm>
            <a:off x="5164138" y="1425575"/>
            <a:ext cx="58483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a:solidFill>
                  <a:srgbClr val="002060"/>
                </a:solidFill>
              </a:rPr>
              <a:t>The minimal QoS level is zero. This service level guarantees a best-effort delivery. There is no guarantee of delivery. The recipient does not acknowledge receipt of the message and the message is not stored and re-transmitted by the sender. QoS level 0 is often called “fire and forget” and provides the same guarantee as the underlying TCP protocol.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3E3E68-F59C-DD08-28D4-4E14D01D520C}"/>
              </a:ext>
            </a:extLst>
          </p:cNvPr>
          <p:cNvSpPr>
            <a:spLocks noGrp="1"/>
          </p:cNvSpPr>
          <p:nvPr>
            <p:ph type="title"/>
          </p:nvPr>
        </p:nvSpPr>
        <p:spPr>
          <a:xfrm>
            <a:off x="496888" y="228600"/>
            <a:ext cx="10515600" cy="1325563"/>
          </a:xfrm>
        </p:spPr>
        <p:txBody>
          <a:bodyPr rtlCol="0">
            <a:normAutofit/>
          </a:bodyPr>
          <a:lstStyle/>
          <a:p>
            <a:pPr eaLnBrk="1" fontAlgn="auto" hangingPunct="1">
              <a:spcAft>
                <a:spcPts val="0"/>
              </a:spcAft>
              <a:defRPr/>
            </a:pPr>
            <a:r>
              <a:rPr lang="en-US" dirty="0">
                <a:solidFill>
                  <a:srgbClr val="002060"/>
                </a:solidFill>
                <a:latin typeface="+mn-lt"/>
              </a:rPr>
              <a:t>MQTT </a:t>
            </a:r>
            <a:r>
              <a:rPr lang="en-US" dirty="0" err="1">
                <a:solidFill>
                  <a:srgbClr val="002060"/>
                </a:solidFill>
                <a:latin typeface="+mn-lt"/>
              </a:rPr>
              <a:t>QoS</a:t>
            </a:r>
            <a:r>
              <a:rPr lang="en-US" dirty="0">
                <a:solidFill>
                  <a:srgbClr val="002060"/>
                </a:solidFill>
                <a:latin typeface="+mn-lt"/>
              </a:rPr>
              <a:t> 1: “at least once” </a:t>
            </a:r>
          </a:p>
        </p:txBody>
      </p:sp>
      <p:sp>
        <p:nvSpPr>
          <p:cNvPr id="44035" name="Rectangle 4">
            <a:extLst>
              <a:ext uri="{FF2B5EF4-FFF2-40B4-BE49-F238E27FC236}">
                <a16:creationId xmlns="" xmlns:a16="http://schemas.microsoft.com/office/drawing/2014/main" id="{3DA451A2-7E21-73A9-54D4-6F45ECA61375}"/>
              </a:ext>
            </a:extLst>
          </p:cNvPr>
          <p:cNvSpPr>
            <a:spLocks noChangeArrowheads="1"/>
          </p:cNvSpPr>
          <p:nvPr/>
        </p:nvSpPr>
        <p:spPr bwMode="auto">
          <a:xfrm>
            <a:off x="5327650" y="1797050"/>
            <a:ext cx="584835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a:solidFill>
                  <a:srgbClr val="002060"/>
                </a:solidFill>
              </a:rPr>
              <a:t>QoS level 1 guarantees that a message is delivered at least one time to the receiver. The sender stores the message until it gets a PUBACK packet from the receiver that acknowledges receipt of the message. It is possible for a message to be sent or delivered multiple times.</a:t>
            </a:r>
          </a:p>
        </p:txBody>
      </p:sp>
      <p:pic>
        <p:nvPicPr>
          <p:cNvPr id="44036" name="Content Placeholder 4">
            <a:extLst>
              <a:ext uri="{FF2B5EF4-FFF2-40B4-BE49-F238E27FC236}">
                <a16:creationId xmlns="" xmlns:a16="http://schemas.microsoft.com/office/drawing/2014/main" id="{5E625A5B-ED5B-B9B8-C43A-0B9A699B90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888" y="1449388"/>
            <a:ext cx="4392612"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8">
            <a:extLst>
              <a:ext uri="{FF2B5EF4-FFF2-40B4-BE49-F238E27FC236}">
                <a16:creationId xmlns="" xmlns:a16="http://schemas.microsoft.com/office/drawing/2014/main" id="{420A1FC9-70FB-EB01-E981-3BA58D370F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4638675"/>
            <a:ext cx="85820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23CFDB-9422-D792-063A-E5A2B6C7A808}"/>
              </a:ext>
            </a:extLst>
          </p:cNvPr>
          <p:cNvSpPr>
            <a:spLocks noGrp="1"/>
          </p:cNvSpPr>
          <p:nvPr>
            <p:ph type="title"/>
          </p:nvPr>
        </p:nvSpPr>
        <p:spPr>
          <a:xfrm>
            <a:off x="496888" y="228600"/>
            <a:ext cx="10515600" cy="1325563"/>
          </a:xfrm>
        </p:spPr>
        <p:txBody>
          <a:bodyPr rtlCol="0">
            <a:normAutofit/>
          </a:bodyPr>
          <a:lstStyle/>
          <a:p>
            <a:pPr eaLnBrk="1" fontAlgn="auto" hangingPunct="1">
              <a:spcAft>
                <a:spcPts val="0"/>
              </a:spcAft>
              <a:defRPr/>
            </a:pPr>
            <a:r>
              <a:rPr lang="en-US" dirty="0">
                <a:solidFill>
                  <a:srgbClr val="002060"/>
                </a:solidFill>
                <a:latin typeface="+mn-lt"/>
              </a:rPr>
              <a:t>MQTT </a:t>
            </a:r>
            <a:r>
              <a:rPr lang="en-US" dirty="0" err="1">
                <a:solidFill>
                  <a:srgbClr val="002060"/>
                </a:solidFill>
                <a:latin typeface="+mn-lt"/>
              </a:rPr>
              <a:t>QoS</a:t>
            </a:r>
            <a:r>
              <a:rPr lang="en-US" dirty="0">
                <a:solidFill>
                  <a:srgbClr val="002060"/>
                </a:solidFill>
                <a:latin typeface="+mn-lt"/>
              </a:rPr>
              <a:t> 1: “at least once” </a:t>
            </a:r>
          </a:p>
        </p:txBody>
      </p:sp>
      <p:sp>
        <p:nvSpPr>
          <p:cNvPr id="45059" name="Rectangle 4">
            <a:extLst>
              <a:ext uri="{FF2B5EF4-FFF2-40B4-BE49-F238E27FC236}">
                <a16:creationId xmlns="" xmlns:a16="http://schemas.microsoft.com/office/drawing/2014/main" id="{B54CEFFA-BB3B-8571-03D3-66FF3CE9526E}"/>
              </a:ext>
            </a:extLst>
          </p:cNvPr>
          <p:cNvSpPr>
            <a:spLocks noChangeArrowheads="1"/>
          </p:cNvSpPr>
          <p:nvPr/>
        </p:nvSpPr>
        <p:spPr bwMode="auto">
          <a:xfrm>
            <a:off x="1673225" y="1797050"/>
            <a:ext cx="95027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a:solidFill>
                  <a:srgbClr val="333333"/>
                </a:solidFill>
                <a:latin typeface="roboto" panose="02000000000000000000" pitchFamily="2" charset="0"/>
              </a:rPr>
              <a:t>The sender uses the packet identifier in each packet to match the PUBLISH packet to the corresponding PUBACK packet. If the sender does not receive a PUBACK packet in a reasonable amount of time, the sender resends the PUBLISH packet. When a receiver gets a message with QoS 1, it can process it immediately. For example, if the receiver is a broker, the broker sends the message to all subscribing clients and then replies with a PUBACK packet.</a:t>
            </a:r>
            <a:endParaRPr lang="en-US" altLang="en-US">
              <a:solidFill>
                <a:srgbClr val="00206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04C684-3664-081F-620F-CE2897B8195B}"/>
              </a:ext>
            </a:extLst>
          </p:cNvPr>
          <p:cNvSpPr>
            <a:spLocks noGrp="1"/>
          </p:cNvSpPr>
          <p:nvPr>
            <p:ph type="title"/>
          </p:nvPr>
        </p:nvSpPr>
        <p:spPr>
          <a:xfrm>
            <a:off x="496888" y="23813"/>
            <a:ext cx="10515600" cy="1325562"/>
          </a:xfrm>
        </p:spPr>
        <p:txBody>
          <a:bodyPr rtlCol="0">
            <a:normAutofit/>
          </a:bodyPr>
          <a:lstStyle/>
          <a:p>
            <a:pPr eaLnBrk="1" fontAlgn="auto" hangingPunct="1">
              <a:spcAft>
                <a:spcPts val="0"/>
              </a:spcAft>
              <a:defRPr/>
            </a:pPr>
            <a:r>
              <a:rPr lang="en-US" dirty="0">
                <a:solidFill>
                  <a:srgbClr val="002060"/>
                </a:solidFill>
                <a:latin typeface="+mn-lt"/>
              </a:rPr>
              <a:t>MQTT </a:t>
            </a:r>
            <a:r>
              <a:rPr lang="en-US" dirty="0" err="1">
                <a:solidFill>
                  <a:srgbClr val="002060"/>
                </a:solidFill>
                <a:latin typeface="+mn-lt"/>
              </a:rPr>
              <a:t>QoS</a:t>
            </a:r>
            <a:r>
              <a:rPr lang="en-US" dirty="0">
                <a:solidFill>
                  <a:srgbClr val="002060"/>
                </a:solidFill>
                <a:latin typeface="+mn-lt"/>
              </a:rPr>
              <a:t> 2: “exactly once” </a:t>
            </a:r>
          </a:p>
        </p:txBody>
      </p:sp>
      <p:pic>
        <p:nvPicPr>
          <p:cNvPr id="46083" name="Content Placeholder 3">
            <a:extLst>
              <a:ext uri="{FF2B5EF4-FFF2-40B4-BE49-F238E27FC236}">
                <a16:creationId xmlns="" xmlns:a16="http://schemas.microsoft.com/office/drawing/2014/main" id="{0A0D2B9A-658D-AC80-CC36-46E4538F4F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33375" y="1287463"/>
            <a:ext cx="3697288" cy="3265487"/>
          </a:xfrm>
        </p:spPr>
      </p:pic>
      <p:pic>
        <p:nvPicPr>
          <p:cNvPr id="46084" name="Picture 2">
            <a:extLst>
              <a:ext uri="{FF2B5EF4-FFF2-40B4-BE49-F238E27FC236}">
                <a16:creationId xmlns="" xmlns:a16="http://schemas.microsoft.com/office/drawing/2014/main" id="{F5245160-EE3A-35D8-D833-9681335C3E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4171950"/>
            <a:ext cx="87185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a:extLst>
              <a:ext uri="{FF2B5EF4-FFF2-40B4-BE49-F238E27FC236}">
                <a16:creationId xmlns="" xmlns:a16="http://schemas.microsoft.com/office/drawing/2014/main" id="{88DE59FF-8408-6CAC-39FF-B87E883A1ADB}"/>
              </a:ext>
            </a:extLst>
          </p:cNvPr>
          <p:cNvSpPr>
            <a:spLocks noChangeArrowheads="1"/>
          </p:cNvSpPr>
          <p:nvPr/>
        </p:nvSpPr>
        <p:spPr bwMode="auto">
          <a:xfrm>
            <a:off x="4819650" y="1177925"/>
            <a:ext cx="6096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a:solidFill>
                  <a:srgbClr val="002060"/>
                </a:solidFill>
              </a:rPr>
              <a:t>QoS 2 is the highest level of service in MQTT. This level guarantees that each message is received only once by the intended recipients. QoS 2 is the safest and slowest quality of service level. The guarantee is provided by at least two request/response flows (a four-part handshake) between the sender and the receiver. The sender and receiver use the packet identifier of the original PUBLISH message to coordinate delivery of the message.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F80FA-A238-1BF8-0839-149DD817AB35}"/>
              </a:ext>
            </a:extLst>
          </p:cNvPr>
          <p:cNvSpPr>
            <a:spLocks noGrp="1"/>
          </p:cNvSpPr>
          <p:nvPr>
            <p:ph type="title"/>
          </p:nvPr>
        </p:nvSpPr>
        <p:spPr>
          <a:xfrm>
            <a:off x="496888" y="23813"/>
            <a:ext cx="10515600" cy="1325562"/>
          </a:xfrm>
        </p:spPr>
        <p:txBody>
          <a:bodyPr rtlCol="0">
            <a:normAutofit/>
          </a:bodyPr>
          <a:lstStyle/>
          <a:p>
            <a:pPr eaLnBrk="1" fontAlgn="auto" hangingPunct="1">
              <a:spcAft>
                <a:spcPts val="0"/>
              </a:spcAft>
              <a:defRPr/>
            </a:pPr>
            <a:r>
              <a:rPr lang="en-US" dirty="0">
                <a:solidFill>
                  <a:srgbClr val="002060"/>
                </a:solidFill>
                <a:latin typeface="+mn-lt"/>
              </a:rPr>
              <a:t>MQTT </a:t>
            </a:r>
            <a:r>
              <a:rPr lang="en-US" dirty="0" err="1">
                <a:solidFill>
                  <a:srgbClr val="002060"/>
                </a:solidFill>
                <a:latin typeface="+mn-lt"/>
              </a:rPr>
              <a:t>QoS</a:t>
            </a:r>
            <a:r>
              <a:rPr lang="en-US" dirty="0">
                <a:solidFill>
                  <a:srgbClr val="002060"/>
                </a:solidFill>
                <a:latin typeface="+mn-lt"/>
              </a:rPr>
              <a:t> 2: “exactly once” </a:t>
            </a:r>
          </a:p>
        </p:txBody>
      </p:sp>
      <p:sp>
        <p:nvSpPr>
          <p:cNvPr id="47107" name="Content Placeholder 2">
            <a:extLst>
              <a:ext uri="{FF2B5EF4-FFF2-40B4-BE49-F238E27FC236}">
                <a16:creationId xmlns="" xmlns:a16="http://schemas.microsoft.com/office/drawing/2014/main" id="{67AD799B-4672-507F-79B4-4845B75E753C}"/>
              </a:ext>
            </a:extLst>
          </p:cNvPr>
          <p:cNvSpPr>
            <a:spLocks noGrp="1"/>
          </p:cNvSpPr>
          <p:nvPr>
            <p:ph idx="1"/>
          </p:nvPr>
        </p:nvSpPr>
        <p:spPr/>
        <p:txBody>
          <a:bodyPr/>
          <a:lstStyle/>
          <a:p>
            <a:pPr eaLnBrk="1" hangingPunct="1"/>
            <a:r>
              <a:rPr lang="en-US" altLang="en-US">
                <a:solidFill>
                  <a:srgbClr val="333333"/>
                </a:solidFill>
                <a:latin typeface="roboto" panose="02000000000000000000" pitchFamily="2" charset="0"/>
              </a:rPr>
              <a:t>When a receiver gets a QoS 2 PUBLISH packet from a sender, it processes the publish message accordingly and replies to the sender with a </a:t>
            </a:r>
            <a:r>
              <a:rPr lang="en-US" altLang="en-US" b="1">
                <a:solidFill>
                  <a:srgbClr val="0060AA"/>
                </a:solidFill>
                <a:latin typeface="roboto" panose="02000000000000000000" pitchFamily="2" charset="0"/>
                <a:hlinkClick r:id="rId2"/>
              </a:rPr>
              <a:t>PUBREC</a:t>
            </a:r>
            <a:r>
              <a:rPr lang="en-US" altLang="en-US">
                <a:solidFill>
                  <a:srgbClr val="333333"/>
                </a:solidFill>
                <a:latin typeface="roboto" panose="02000000000000000000" pitchFamily="2" charset="0"/>
              </a:rPr>
              <a:t> packet that acknowledges the PUBLISH packet. If the sender does not get a PUBREC packet from the receiver, it sends the PUBLISH packet again with a duplicate (DUP) flag until it receives an acknowledgement</a:t>
            </a:r>
          </a:p>
          <a:p>
            <a:pPr eaLnBrk="1" hangingPunct="1"/>
            <a:r>
              <a:rPr lang="en-US" altLang="en-US">
                <a:solidFill>
                  <a:srgbClr val="333333"/>
                </a:solidFill>
                <a:latin typeface="roboto" panose="02000000000000000000" pitchFamily="2" charset="0"/>
              </a:rPr>
              <a:t>Once the sender receives a PUBREC packet from the receiver, the sender can safely discard the initial PUBLISH packet. The sender stores the PUBREC packet from the receiver and responds with a </a:t>
            </a:r>
            <a:r>
              <a:rPr lang="en-US" altLang="en-US" b="1">
                <a:solidFill>
                  <a:srgbClr val="0060AA"/>
                </a:solidFill>
                <a:latin typeface="roboto" panose="02000000000000000000" pitchFamily="2" charset="0"/>
                <a:hlinkClick r:id="rId3"/>
              </a:rPr>
              <a:t>PUBREL</a:t>
            </a:r>
            <a:r>
              <a:rPr lang="en-US" altLang="en-US">
                <a:solidFill>
                  <a:srgbClr val="333333"/>
                </a:solidFill>
                <a:latin typeface="roboto" panose="02000000000000000000" pitchFamily="2" charset="0"/>
              </a:rPr>
              <a:t> packet.</a:t>
            </a:r>
            <a:endParaRPr lang="en-I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0D68C0-99F0-5ADE-71FF-335750B27E0A}"/>
              </a:ext>
            </a:extLst>
          </p:cNvPr>
          <p:cNvSpPr>
            <a:spLocks noGrp="1"/>
          </p:cNvSpPr>
          <p:nvPr>
            <p:ph type="title"/>
          </p:nvPr>
        </p:nvSpPr>
        <p:spPr>
          <a:xfrm>
            <a:off x="496888" y="23813"/>
            <a:ext cx="10515600" cy="1325562"/>
          </a:xfrm>
        </p:spPr>
        <p:txBody>
          <a:bodyPr rtlCol="0">
            <a:normAutofit/>
          </a:bodyPr>
          <a:lstStyle/>
          <a:p>
            <a:pPr eaLnBrk="1" fontAlgn="auto" hangingPunct="1">
              <a:spcAft>
                <a:spcPts val="0"/>
              </a:spcAft>
              <a:defRPr/>
            </a:pPr>
            <a:r>
              <a:rPr lang="en-US" dirty="0">
                <a:solidFill>
                  <a:srgbClr val="002060"/>
                </a:solidFill>
                <a:latin typeface="+mn-lt"/>
              </a:rPr>
              <a:t>MQTT </a:t>
            </a:r>
            <a:r>
              <a:rPr lang="en-US" dirty="0" err="1">
                <a:solidFill>
                  <a:srgbClr val="002060"/>
                </a:solidFill>
                <a:latin typeface="+mn-lt"/>
              </a:rPr>
              <a:t>QoS</a:t>
            </a:r>
            <a:r>
              <a:rPr lang="en-US" dirty="0">
                <a:solidFill>
                  <a:srgbClr val="002060"/>
                </a:solidFill>
                <a:latin typeface="+mn-lt"/>
              </a:rPr>
              <a:t> 2: “exactly once” </a:t>
            </a:r>
          </a:p>
        </p:txBody>
      </p:sp>
      <p:sp>
        <p:nvSpPr>
          <p:cNvPr id="48131" name="Content Placeholder 2">
            <a:extLst>
              <a:ext uri="{FF2B5EF4-FFF2-40B4-BE49-F238E27FC236}">
                <a16:creationId xmlns="" xmlns:a16="http://schemas.microsoft.com/office/drawing/2014/main" id="{C96EEF5B-A824-0BE7-82AA-659E058DD794}"/>
              </a:ext>
            </a:extLst>
          </p:cNvPr>
          <p:cNvSpPr>
            <a:spLocks noGrp="1"/>
          </p:cNvSpPr>
          <p:nvPr>
            <p:ph idx="1"/>
          </p:nvPr>
        </p:nvSpPr>
        <p:spPr/>
        <p:txBody>
          <a:bodyPr/>
          <a:lstStyle/>
          <a:p>
            <a:pPr eaLnBrk="1" hangingPunct="1"/>
            <a:r>
              <a:rPr lang="en-US" altLang="en-US">
                <a:solidFill>
                  <a:srgbClr val="333333"/>
                </a:solidFill>
                <a:latin typeface="roboto" panose="02000000000000000000" pitchFamily="2" charset="0"/>
              </a:rPr>
              <a:t>After the receiver gets the PUBREL packet, it can discard all stored states and answer with a </a:t>
            </a:r>
            <a:r>
              <a:rPr lang="en-US" altLang="en-US" b="1">
                <a:solidFill>
                  <a:srgbClr val="0060AA"/>
                </a:solidFill>
                <a:latin typeface="roboto" panose="02000000000000000000" pitchFamily="2" charset="0"/>
                <a:hlinkClick r:id="rId2"/>
              </a:rPr>
              <a:t>PUBCOMP</a:t>
            </a:r>
            <a:r>
              <a:rPr lang="en-US" altLang="en-US">
                <a:solidFill>
                  <a:srgbClr val="333333"/>
                </a:solidFill>
                <a:latin typeface="roboto" panose="02000000000000000000" pitchFamily="2" charset="0"/>
              </a:rPr>
              <a:t> packet (the same is true when the sender receives the PUBCOMP). Until the receiver completes processing and sends the PUBCOMP packet back to the sender, the receiver stores a reference to the packet identifier of the original PUBLISH packet. This step is important to avoid processing the message a second time. After the sender receives the PUBCOMP packet, the packet identifier of the published message becomes available for reuse.</a:t>
            </a:r>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C8BA70D-831E-A3A0-D6F3-2E3B8B10B092}"/>
              </a:ext>
            </a:extLst>
          </p:cNvPr>
          <p:cNvSpPr>
            <a:spLocks noGrp="1"/>
          </p:cNvSpPr>
          <p:nvPr>
            <p:ph idx="1"/>
          </p:nvPr>
        </p:nvSpPr>
        <p:spPr>
          <a:xfrm>
            <a:off x="697584" y="131975"/>
            <a:ext cx="10656216" cy="6044988"/>
          </a:xfrm>
        </p:spPr>
        <p:txBody>
          <a:bodyPr/>
          <a:lstStyle/>
          <a:p>
            <a:pPr marL="0" indent="0" algn="just">
              <a:buNone/>
            </a:pPr>
            <a:r>
              <a:rPr lang="en-US" b="1" dirty="0" smtClean="0">
                <a:latin typeface="Times New Roman" panose="02020603050405020304" pitchFamily="18" charset="0"/>
                <a:cs typeface="Times New Roman" panose="02020603050405020304" pitchFamily="18" charset="0"/>
              </a:rPr>
              <a:t>4.Logical </a:t>
            </a:r>
            <a:r>
              <a:rPr lang="en-US" b="1" dirty="0">
                <a:latin typeface="Times New Roman" panose="02020603050405020304" pitchFamily="18" charset="0"/>
                <a:cs typeface="Times New Roman" panose="02020603050405020304" pitchFamily="18" charset="0"/>
              </a:rPr>
              <a:t>Link Control and Adaption Protocol layer</a:t>
            </a:r>
            <a:r>
              <a:rPr lang="en-US" dirty="0">
                <a:latin typeface="Times New Roman" panose="02020603050405020304" pitchFamily="18" charset="0"/>
                <a:cs typeface="Times New Roman" panose="02020603050405020304" pitchFamily="18" charset="0"/>
              </a:rPr>
              <a:t>: It is also known as the </a:t>
            </a:r>
            <a:r>
              <a:rPr lang="en-US" b="1" dirty="0">
                <a:latin typeface="Times New Roman" panose="02020603050405020304" pitchFamily="18" charset="0"/>
                <a:cs typeface="Times New Roman" panose="02020603050405020304" pitchFamily="18" charset="0"/>
              </a:rPr>
              <a:t>heart of the Bluetooth protocol stack</a:t>
            </a:r>
            <a:r>
              <a:rPr lang="en-US" dirty="0">
                <a:latin typeface="Times New Roman" panose="02020603050405020304" pitchFamily="18" charset="0"/>
                <a:cs typeface="Times New Roman" panose="02020603050405020304" pitchFamily="18" charset="0"/>
              </a:rPr>
              <a:t>. It allows the communication between upper and lower layers of the Bluetooth protocol stack. </a:t>
            </a:r>
            <a:r>
              <a:rPr lang="en-US" b="1" dirty="0">
                <a:solidFill>
                  <a:srgbClr val="FF0000"/>
                </a:solidFill>
                <a:latin typeface="Times New Roman" panose="02020603050405020304" pitchFamily="18" charset="0"/>
                <a:cs typeface="Times New Roman" panose="02020603050405020304" pitchFamily="18" charset="0"/>
              </a:rPr>
              <a:t>It packages the data packets received from upper layers into the form expected by lower layers. </a:t>
            </a:r>
            <a:r>
              <a:rPr lang="en-US" dirty="0">
                <a:latin typeface="Times New Roman" panose="02020603050405020304" pitchFamily="18" charset="0"/>
                <a:cs typeface="Times New Roman" panose="02020603050405020304" pitchFamily="18" charset="0"/>
              </a:rPr>
              <a:t>It also performs </a:t>
            </a:r>
            <a:r>
              <a:rPr lang="en-US" b="1" dirty="0">
                <a:solidFill>
                  <a:srgbClr val="FF0000"/>
                </a:solidFill>
                <a:latin typeface="Times New Roman" panose="02020603050405020304" pitchFamily="18" charset="0"/>
                <a:cs typeface="Times New Roman" panose="02020603050405020304" pitchFamily="18" charset="0"/>
              </a:rPr>
              <a:t>segmentation and multiplexing. </a:t>
            </a:r>
          </a:p>
          <a:p>
            <a:pPr marL="0" indent="0" algn="just">
              <a:buNone/>
            </a:pPr>
            <a:r>
              <a:rPr lang="en-US" dirty="0">
                <a:latin typeface="Times New Roman" panose="02020603050405020304" pitchFamily="18" charset="0"/>
                <a:cs typeface="Times New Roman" panose="02020603050405020304" pitchFamily="18" charset="0"/>
              </a:rPr>
              <a:t> </a:t>
            </a:r>
          </a:p>
          <a:p>
            <a:pPr marL="0" indent="0" algn="just">
              <a:buNone/>
            </a:pPr>
            <a:r>
              <a:rPr lang="en-US" b="1" dirty="0" smtClean="0">
                <a:latin typeface="Times New Roman" panose="02020603050405020304" pitchFamily="18" charset="0"/>
                <a:cs typeface="Times New Roman" panose="02020603050405020304" pitchFamily="18" charset="0"/>
              </a:rPr>
              <a:t>5.SDP </a:t>
            </a:r>
            <a:r>
              <a:rPr lang="en-US" b="1" dirty="0">
                <a:latin typeface="Times New Roman" panose="02020603050405020304" pitchFamily="18" charset="0"/>
                <a:cs typeface="Times New Roman" panose="02020603050405020304" pitchFamily="18" charset="0"/>
              </a:rPr>
              <a:t>layer</a:t>
            </a:r>
            <a:r>
              <a:rPr lang="en-US" dirty="0">
                <a:latin typeface="Times New Roman" panose="02020603050405020304" pitchFamily="18" charset="0"/>
                <a:cs typeface="Times New Roman" panose="02020603050405020304" pitchFamily="18" charset="0"/>
              </a:rPr>
              <a:t>: It is short for </a:t>
            </a:r>
            <a:r>
              <a:rPr lang="en-US" b="1" dirty="0">
                <a:solidFill>
                  <a:srgbClr val="FF0000"/>
                </a:solidFill>
                <a:latin typeface="Times New Roman" panose="02020603050405020304" pitchFamily="18" charset="0"/>
                <a:cs typeface="Times New Roman" panose="02020603050405020304" pitchFamily="18" charset="0"/>
              </a:rPr>
              <a:t>Service Discovery Protocol</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It allows discovering the services available on another Bluetooth-enabled device. </a:t>
            </a:r>
          </a:p>
          <a:p>
            <a:pPr marL="0" indent="0" algn="just">
              <a:buNone/>
            </a:pPr>
            <a:r>
              <a:rPr lang="en-US" dirty="0">
                <a:solidFill>
                  <a:srgbClr val="FF0000"/>
                </a:solidFill>
                <a:latin typeface="Times New Roman" panose="02020603050405020304" pitchFamily="18" charset="0"/>
                <a:cs typeface="Times New Roman" panose="02020603050405020304" pitchFamily="18" charset="0"/>
              </a:rPr>
              <a:t> </a:t>
            </a:r>
          </a:p>
          <a:p>
            <a:pPr marL="0" indent="0" algn="just">
              <a:buNone/>
            </a:pPr>
            <a:r>
              <a:rPr lang="en-US" dirty="0" smtClean="0">
                <a:latin typeface="Times New Roman" panose="02020603050405020304" pitchFamily="18" charset="0"/>
                <a:cs typeface="Times New Roman" panose="02020603050405020304" pitchFamily="18" charset="0"/>
              </a:rPr>
              <a:t>6.RF </a:t>
            </a:r>
            <a:r>
              <a:rPr lang="en-US" dirty="0">
                <a:latin typeface="Times New Roman" panose="02020603050405020304" pitchFamily="18" charset="0"/>
                <a:cs typeface="Times New Roman" panose="02020603050405020304" pitchFamily="18" charset="0"/>
              </a:rPr>
              <a:t>comm layer: It is short for Radio Frontend Component. It provides a serial </a:t>
            </a:r>
            <a:r>
              <a:rPr lang="en-US" b="1" dirty="0">
                <a:solidFill>
                  <a:srgbClr val="FF0000"/>
                </a:solidFill>
                <a:latin typeface="Times New Roman" panose="02020603050405020304" pitchFamily="18" charset="0"/>
                <a:cs typeface="Times New Roman" panose="02020603050405020304" pitchFamily="18" charset="0"/>
              </a:rPr>
              <a:t>interface with WAP and OBEX</a:t>
            </a:r>
            <a:r>
              <a:rPr lang="en-US" dirty="0">
                <a:latin typeface="Times New Roman" panose="02020603050405020304" pitchFamily="18" charset="0"/>
                <a:cs typeface="Times New Roman" panose="02020603050405020304" pitchFamily="18" charset="0"/>
              </a:rPr>
              <a:t>. It also provides emulation of serial ports over the logical link control and adaption protocol(L2CAP). The protocol is based on the ETSI standard TS 07.10.</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776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EC59E-B720-09E2-82EF-2A513E31E1E5}"/>
              </a:ext>
            </a:extLst>
          </p:cNvPr>
          <p:cNvSpPr>
            <a:spLocks noGrp="1"/>
          </p:cNvSpPr>
          <p:nvPr>
            <p:ph type="title"/>
          </p:nvPr>
        </p:nvSpPr>
        <p:spPr>
          <a:xfrm>
            <a:off x="1233488" y="2043113"/>
            <a:ext cx="10515600" cy="1325562"/>
          </a:xfrm>
        </p:spPr>
        <p:txBody>
          <a:bodyPr rtlCol="0">
            <a:normAutofit/>
          </a:bodyPr>
          <a:lstStyle/>
          <a:p>
            <a:pPr eaLnBrk="1" fontAlgn="auto" hangingPunct="1">
              <a:spcAft>
                <a:spcPts val="0"/>
              </a:spcAft>
              <a:defRPr/>
            </a:pPr>
            <a:r>
              <a:rPr lang="en-US" sz="3600" b="1" dirty="0" err="1">
                <a:solidFill>
                  <a:srgbClr val="002060"/>
                </a:solidFill>
                <a:latin typeface="+mn-lt"/>
              </a:rPr>
              <a:t>CoAP</a:t>
            </a:r>
            <a:r>
              <a:rPr lang="en-US" sz="3600" b="1" dirty="0">
                <a:solidFill>
                  <a:srgbClr val="002060"/>
                </a:solidFill>
                <a:latin typeface="+mn-lt"/>
              </a:rPr>
              <a:t> - Constrained Application Protocol</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9E0930-6F8E-D156-A825-549BB65A307E}"/>
              </a:ext>
            </a:extLst>
          </p:cNvPr>
          <p:cNvSpPr>
            <a:spLocks noGrp="1"/>
          </p:cNvSpPr>
          <p:nvPr>
            <p:ph type="title"/>
          </p:nvPr>
        </p:nvSpPr>
        <p:spPr/>
        <p:txBody>
          <a:bodyPr/>
          <a:lstStyle/>
          <a:p>
            <a:r>
              <a:rPr lang="en-US" dirty="0"/>
              <a:t>The main features of CoAP protocols are:</a:t>
            </a:r>
            <a:endParaRPr lang="en-IN" dirty="0"/>
          </a:p>
        </p:txBody>
      </p:sp>
      <p:sp>
        <p:nvSpPr>
          <p:cNvPr id="3" name="Content Placeholder 2">
            <a:extLst>
              <a:ext uri="{FF2B5EF4-FFF2-40B4-BE49-F238E27FC236}">
                <a16:creationId xmlns="" xmlns:a16="http://schemas.microsoft.com/office/drawing/2014/main" id="{64DA7B78-1A79-8D00-9055-14C8DA2D6707}"/>
              </a:ext>
            </a:extLst>
          </p:cNvPr>
          <p:cNvSpPr>
            <a:spLocks noGrp="1"/>
          </p:cNvSpPr>
          <p:nvPr>
            <p:ph idx="1"/>
          </p:nvPr>
        </p:nvSpPr>
        <p:spPr/>
        <p:txBody>
          <a:bodyPr>
            <a:normAutofit lnSpcReduction="10000"/>
          </a:bodyPr>
          <a:lstStyle/>
          <a:p>
            <a:pPr marL="342900" lvl="0" indent="-342900" algn="just">
              <a:buFont typeface="Symbol" panose="05050102010706020507" pitchFamily="18" charset="2"/>
              <a:buChar char=""/>
            </a:pPr>
            <a:r>
              <a:rPr lang="en-US" sz="3600" dirty="0">
                <a:solidFill>
                  <a:srgbClr val="333333"/>
                </a:solidFill>
                <a:effectLst/>
                <a:latin typeface="Times New Roman" panose="02020603050405020304" pitchFamily="18" charset="0"/>
                <a:ea typeface="Times New Roman" panose="02020603050405020304" pitchFamily="18" charset="0"/>
              </a:rPr>
              <a:t>CoAP is a simple protocol with low overhead specifically designed for constrained devices (such as microcontrollers) and constrained networks. </a:t>
            </a:r>
            <a:r>
              <a:rPr lang="en-IN" sz="3600" dirty="0">
                <a:solidFill>
                  <a:srgbClr val="333333"/>
                </a:solidFill>
                <a:effectLst/>
                <a:latin typeface="Times New Roman" panose="02020603050405020304" pitchFamily="18" charset="0"/>
                <a:ea typeface="Times New Roman" panose="02020603050405020304" pitchFamily="18" charset="0"/>
              </a:rPr>
              <a:t>Asynchronous message exchange</a:t>
            </a:r>
            <a:endParaRPr lang="en-IN" sz="36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IN" sz="3600" dirty="0">
                <a:solidFill>
                  <a:srgbClr val="333333"/>
                </a:solidFill>
                <a:effectLst/>
                <a:latin typeface="Times New Roman" panose="02020603050405020304" pitchFamily="18" charset="0"/>
                <a:ea typeface="Times New Roman" panose="02020603050405020304" pitchFamily="18" charset="0"/>
              </a:rPr>
              <a:t>Low overhead and very simple to parse</a:t>
            </a:r>
            <a:endParaRPr lang="en-IN" sz="36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US" sz="3600" dirty="0">
                <a:solidFill>
                  <a:srgbClr val="333333"/>
                </a:solidFill>
                <a:effectLst/>
                <a:latin typeface="Times New Roman" panose="02020603050405020304" pitchFamily="18" charset="0"/>
                <a:ea typeface="Times New Roman" panose="02020603050405020304" pitchFamily="18" charset="0"/>
              </a:rPr>
              <a:t>Web protocol used in M2M with constrained requirement</a:t>
            </a:r>
          </a:p>
          <a:p>
            <a:pPr marL="342900" lvl="0" indent="-342900" algn="just">
              <a:buFont typeface="Symbol" panose="05050102010706020507" pitchFamily="18" charset="2"/>
              <a:buChar char=""/>
            </a:pPr>
            <a:r>
              <a:rPr lang="en-IN" sz="3600" dirty="0">
                <a:solidFill>
                  <a:srgbClr val="333333"/>
                </a:solidFill>
                <a:effectLst/>
                <a:latin typeface="Times New Roman" panose="02020603050405020304" pitchFamily="18" charset="0"/>
                <a:ea typeface="Times New Roman" panose="02020603050405020304" pitchFamily="18" charset="0"/>
              </a:rPr>
              <a:t>Proxy and caching capabilities</a:t>
            </a:r>
            <a:endParaRPr lang="en-IN" sz="36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0667441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22BBBD-2A86-DD59-CE11-F37487714BE5}"/>
              </a:ext>
            </a:extLst>
          </p:cNvPr>
          <p:cNvSpPr>
            <a:spLocks noGrp="1"/>
          </p:cNvSpPr>
          <p:nvPr>
            <p:ph type="title"/>
          </p:nvPr>
        </p:nvSpPr>
        <p:spPr>
          <a:xfrm>
            <a:off x="674688" y="0"/>
            <a:ext cx="10515600" cy="1325563"/>
          </a:xfrm>
        </p:spPr>
        <p:txBody>
          <a:bodyPr rtlCol="0">
            <a:normAutofit/>
          </a:bodyPr>
          <a:lstStyle/>
          <a:p>
            <a:pPr eaLnBrk="1" fontAlgn="auto" hangingPunct="1">
              <a:spcAft>
                <a:spcPts val="0"/>
              </a:spcAft>
              <a:defRPr/>
            </a:pPr>
            <a:r>
              <a:rPr lang="en-US" dirty="0" err="1">
                <a:solidFill>
                  <a:srgbClr val="002060"/>
                </a:solidFill>
                <a:latin typeface="+mn-lt"/>
              </a:rPr>
              <a:t>CoAP</a:t>
            </a:r>
            <a:r>
              <a:rPr lang="en-US" dirty="0">
                <a:solidFill>
                  <a:srgbClr val="002060"/>
                </a:solidFill>
                <a:latin typeface="+mn-lt"/>
              </a:rPr>
              <a:t> Architecture</a:t>
            </a:r>
          </a:p>
        </p:txBody>
      </p:sp>
      <p:sp>
        <p:nvSpPr>
          <p:cNvPr id="54275" name="Slide Number Placeholder 4">
            <a:extLst>
              <a:ext uri="{FF2B5EF4-FFF2-40B4-BE49-F238E27FC236}">
                <a16:creationId xmlns="" xmlns:a16="http://schemas.microsoft.com/office/drawing/2014/main" id="{A52127F0-D3D9-56F8-B24D-1BFCE56BDE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1FB6A5C-DEA1-42B2-A8DB-F210FCEAC874}" type="slidenum">
              <a:rPr lang="pt-PT" altLang="en-US" sz="1200">
                <a:solidFill>
                  <a:srgbClr val="898989"/>
                </a:solidFill>
              </a:rPr>
              <a:pPr>
                <a:lnSpc>
                  <a:spcPct val="100000"/>
                </a:lnSpc>
                <a:spcBef>
                  <a:spcPct val="0"/>
                </a:spcBef>
                <a:buFontTx/>
                <a:buNone/>
              </a:pPr>
              <a:t>72</a:t>
            </a:fld>
            <a:endParaRPr lang="pt-PT" altLang="en-US" sz="1200">
              <a:solidFill>
                <a:srgbClr val="898989"/>
              </a:solidFill>
            </a:endParaRPr>
          </a:p>
        </p:txBody>
      </p:sp>
      <p:pic>
        <p:nvPicPr>
          <p:cNvPr id="54276" name="Content Placeholder 5">
            <a:extLst>
              <a:ext uri="{FF2B5EF4-FFF2-40B4-BE49-F238E27FC236}">
                <a16:creationId xmlns="" xmlns:a16="http://schemas.microsoft.com/office/drawing/2014/main" id="{A3181C25-A5D2-CD11-54D5-763063B8D9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03563" y="1350963"/>
            <a:ext cx="6637337" cy="482600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3F09B-DD59-F263-7734-F8DABB0F20FD}"/>
              </a:ext>
            </a:extLst>
          </p:cNvPr>
          <p:cNvSpPr>
            <a:spLocks noGrp="1"/>
          </p:cNvSpPr>
          <p:nvPr>
            <p:ph type="title"/>
          </p:nvPr>
        </p:nvSpPr>
        <p:spPr>
          <a:xfrm>
            <a:off x="728663" y="133350"/>
            <a:ext cx="10515600" cy="1325563"/>
          </a:xfrm>
        </p:spPr>
        <p:txBody>
          <a:bodyPr rtlCol="0">
            <a:normAutofit/>
          </a:bodyPr>
          <a:lstStyle/>
          <a:p>
            <a:pPr eaLnBrk="1" fontAlgn="auto" hangingPunct="1">
              <a:spcAft>
                <a:spcPts val="0"/>
              </a:spcAft>
              <a:defRPr/>
            </a:pPr>
            <a:r>
              <a:rPr lang="en-US" dirty="0" err="1">
                <a:solidFill>
                  <a:srgbClr val="002060"/>
                </a:solidFill>
                <a:latin typeface="+mn-lt"/>
              </a:rPr>
              <a:t>CoAP</a:t>
            </a:r>
            <a:r>
              <a:rPr lang="en-US" dirty="0">
                <a:solidFill>
                  <a:srgbClr val="002060"/>
                </a:solidFill>
                <a:latin typeface="+mn-lt"/>
              </a:rPr>
              <a:t> Message Semantics</a:t>
            </a:r>
          </a:p>
        </p:txBody>
      </p:sp>
      <p:pic>
        <p:nvPicPr>
          <p:cNvPr id="61443" name="Content Placeholder 3">
            <a:extLst>
              <a:ext uri="{FF2B5EF4-FFF2-40B4-BE49-F238E27FC236}">
                <a16:creationId xmlns="" xmlns:a16="http://schemas.microsoft.com/office/drawing/2014/main" id="{B244C3BC-6464-E60A-3217-8798DF8246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33838" y="1822450"/>
            <a:ext cx="4152900" cy="3975100"/>
          </a:xfr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EC3D41-B952-A50A-1E0C-0CC24AA00E4E}"/>
              </a:ext>
            </a:extLst>
          </p:cNvPr>
          <p:cNvSpPr>
            <a:spLocks noGrp="1"/>
          </p:cNvSpPr>
          <p:nvPr>
            <p:ph type="title"/>
          </p:nvPr>
        </p:nvSpPr>
        <p:spPr/>
        <p:txBody>
          <a:bodyPr/>
          <a:lstStyle/>
          <a:p>
            <a:r>
              <a:rPr lang="en-IN" dirty="0"/>
              <a:t>CoAP supports four different message types:</a:t>
            </a:r>
          </a:p>
        </p:txBody>
      </p:sp>
      <p:sp>
        <p:nvSpPr>
          <p:cNvPr id="3" name="Content Placeholder 2">
            <a:extLst>
              <a:ext uri="{FF2B5EF4-FFF2-40B4-BE49-F238E27FC236}">
                <a16:creationId xmlns="" xmlns:a16="http://schemas.microsoft.com/office/drawing/2014/main" id="{5990E09E-120D-3567-99BF-FB986E2C0AE1}"/>
              </a:ext>
            </a:extLst>
          </p:cNvPr>
          <p:cNvSpPr>
            <a:spLocks noGrp="1"/>
          </p:cNvSpPr>
          <p:nvPr>
            <p:ph idx="1"/>
          </p:nvPr>
        </p:nvSpPr>
        <p:spPr/>
        <p:txBody>
          <a:bodyPr/>
          <a:lstStyle/>
          <a:p>
            <a:pPr marL="342900" lvl="0" indent="-342900" algn="just">
              <a:buFont typeface="Symbol" panose="05050102010706020507" pitchFamily="18" charset="2"/>
              <a:buChar char=""/>
            </a:pPr>
            <a:r>
              <a:rPr lang="en-IN" sz="4000" dirty="0">
                <a:solidFill>
                  <a:srgbClr val="333333"/>
                </a:solidFill>
                <a:effectLst/>
                <a:latin typeface="Times New Roman" panose="02020603050405020304" pitchFamily="18" charset="0"/>
                <a:ea typeface="Times New Roman" panose="02020603050405020304" pitchFamily="18" charset="0"/>
              </a:rPr>
              <a:t>Confirmable</a:t>
            </a:r>
            <a:endParaRPr lang="en-IN" sz="40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IN" sz="4000" dirty="0">
                <a:solidFill>
                  <a:srgbClr val="333333"/>
                </a:solidFill>
                <a:effectLst/>
                <a:latin typeface="Times New Roman" panose="02020603050405020304" pitchFamily="18" charset="0"/>
                <a:ea typeface="Times New Roman" panose="02020603050405020304" pitchFamily="18" charset="0"/>
              </a:rPr>
              <a:t>Non-confirmable</a:t>
            </a:r>
            <a:endParaRPr lang="en-IN" sz="40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IN" sz="4000" dirty="0">
                <a:solidFill>
                  <a:srgbClr val="333333"/>
                </a:solidFill>
                <a:effectLst/>
                <a:latin typeface="Times New Roman" panose="02020603050405020304" pitchFamily="18" charset="0"/>
                <a:ea typeface="Times New Roman" panose="02020603050405020304" pitchFamily="18" charset="0"/>
              </a:rPr>
              <a:t>Acknowledgment</a:t>
            </a:r>
            <a:endParaRPr lang="en-IN" sz="40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n-IN" sz="4000" dirty="0">
                <a:solidFill>
                  <a:srgbClr val="333333"/>
                </a:solidFill>
                <a:effectLst/>
                <a:latin typeface="Times New Roman" panose="02020603050405020304" pitchFamily="18" charset="0"/>
                <a:ea typeface="Times New Roman" panose="02020603050405020304" pitchFamily="18" charset="0"/>
              </a:rPr>
              <a:t>Reset</a:t>
            </a:r>
            <a:endParaRPr lang="en-IN" sz="40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5840457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58BA02-E6CA-8824-8D64-C51BD8413137}"/>
              </a:ext>
            </a:extLst>
          </p:cNvPr>
          <p:cNvSpPr>
            <a:spLocks noGrp="1"/>
          </p:cNvSpPr>
          <p:nvPr>
            <p:ph type="title"/>
          </p:nvPr>
        </p:nvSpPr>
        <p:spPr/>
        <p:txBody>
          <a:bodyPr/>
          <a:lstStyle/>
          <a:p>
            <a:r>
              <a:rPr lang="en-IN" dirty="0"/>
              <a:t>CoAP Messages Model</a:t>
            </a:r>
          </a:p>
        </p:txBody>
      </p:sp>
      <p:sp>
        <p:nvSpPr>
          <p:cNvPr id="3" name="Content Placeholder 2">
            <a:extLst>
              <a:ext uri="{FF2B5EF4-FFF2-40B4-BE49-F238E27FC236}">
                <a16:creationId xmlns="" xmlns:a16="http://schemas.microsoft.com/office/drawing/2014/main" id="{5D8A5381-DB35-50B7-EEDF-4918615640E4}"/>
              </a:ext>
            </a:extLst>
          </p:cNvPr>
          <p:cNvSpPr>
            <a:spLocks noGrp="1"/>
          </p:cNvSpPr>
          <p:nvPr>
            <p:ph idx="1"/>
          </p:nvPr>
        </p:nvSpPr>
        <p:spPr>
          <a:xfrm>
            <a:off x="838200" y="1889760"/>
            <a:ext cx="10515600" cy="4351338"/>
          </a:xfrm>
        </p:spPr>
        <p:txBody>
          <a:bodyPr/>
          <a:lstStyle/>
          <a:p>
            <a:pPr marL="0" indent="0">
              <a:buNone/>
            </a:pPr>
            <a:r>
              <a:rPr lang="en-IN" sz="40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confirmable message </a:t>
            </a:r>
            <a:endParaRPr lang="en-US" sz="4000" dirty="0"/>
          </a:p>
          <a:p>
            <a:endParaRPr lang="en-IN" dirty="0"/>
          </a:p>
          <a:p>
            <a:endParaRPr lang="en-IN" dirty="0"/>
          </a:p>
          <a:p>
            <a:endParaRPr lang="en-IN" dirty="0"/>
          </a:p>
          <a:p>
            <a:endParaRPr lang="en-IN" dirty="0"/>
          </a:p>
        </p:txBody>
      </p:sp>
      <p:pic>
        <p:nvPicPr>
          <p:cNvPr id="4" name="Picture 3">
            <a:extLst>
              <a:ext uri="{FF2B5EF4-FFF2-40B4-BE49-F238E27FC236}">
                <a16:creationId xmlns="" xmlns:a16="http://schemas.microsoft.com/office/drawing/2014/main" id="{27103B10-9B29-5031-2CAA-F66F13BFC0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2911" y="2021735"/>
            <a:ext cx="4259580" cy="3078480"/>
          </a:xfrm>
          <a:prstGeom prst="rect">
            <a:avLst/>
          </a:prstGeom>
          <a:noFill/>
        </p:spPr>
      </p:pic>
    </p:spTree>
    <p:extLst>
      <p:ext uri="{BB962C8B-B14F-4D97-AF65-F5344CB8AC3E}">
        <p14:creationId xmlns:p14="http://schemas.microsoft.com/office/powerpoint/2010/main" val="2684098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532168-5E1C-3E10-6F41-873577A05EDF}"/>
              </a:ext>
            </a:extLst>
          </p:cNvPr>
          <p:cNvSpPr>
            <a:spLocks noGrp="1"/>
          </p:cNvSpPr>
          <p:nvPr>
            <p:ph type="title"/>
          </p:nvPr>
        </p:nvSpPr>
        <p:spPr/>
        <p:txBody>
          <a:bodyPr/>
          <a:lstStyle/>
          <a:p>
            <a:r>
              <a:rPr lang="en-IN" dirty="0"/>
              <a:t>a Rest message (RST)</a:t>
            </a:r>
          </a:p>
        </p:txBody>
      </p:sp>
      <p:pic>
        <p:nvPicPr>
          <p:cNvPr id="8" name="Content Placeholder 7">
            <a:extLst>
              <a:ext uri="{FF2B5EF4-FFF2-40B4-BE49-F238E27FC236}">
                <a16:creationId xmlns="" xmlns:a16="http://schemas.microsoft.com/office/drawing/2014/main" id="{B024F0B2-808A-454B-ADD3-CF452441C57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8475" y="1981994"/>
            <a:ext cx="6115050" cy="4038600"/>
          </a:xfrm>
          <a:prstGeom prst="rect">
            <a:avLst/>
          </a:prstGeom>
          <a:noFill/>
        </p:spPr>
      </p:pic>
    </p:spTree>
    <p:extLst>
      <p:ext uri="{BB962C8B-B14F-4D97-AF65-F5344CB8AC3E}">
        <p14:creationId xmlns:p14="http://schemas.microsoft.com/office/powerpoint/2010/main" val="3419253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F8463D-6BC1-971C-EF65-690D20CF56B1}"/>
              </a:ext>
            </a:extLst>
          </p:cNvPr>
          <p:cNvSpPr>
            <a:spLocks noGrp="1"/>
          </p:cNvSpPr>
          <p:nvPr>
            <p:ph type="title"/>
          </p:nvPr>
        </p:nvSpPr>
        <p:spPr/>
        <p:txBody>
          <a:bodyPr/>
          <a:lstStyle/>
          <a:p>
            <a:r>
              <a:rPr lang="en-IN" dirty="0"/>
              <a:t>Non-confirmable (NON) messages</a:t>
            </a:r>
          </a:p>
        </p:txBody>
      </p:sp>
      <p:pic>
        <p:nvPicPr>
          <p:cNvPr id="4" name="Content Placeholder 3">
            <a:extLst>
              <a:ext uri="{FF2B5EF4-FFF2-40B4-BE49-F238E27FC236}">
                <a16:creationId xmlns="" xmlns:a16="http://schemas.microsoft.com/office/drawing/2014/main" id="{46811B29-A68E-009E-2F96-8C699CC9E3F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0" y="1905794"/>
            <a:ext cx="6096000" cy="4191000"/>
          </a:xfrm>
          <a:prstGeom prst="rect">
            <a:avLst/>
          </a:prstGeom>
          <a:noFill/>
        </p:spPr>
      </p:pic>
    </p:spTree>
    <p:extLst>
      <p:ext uri="{BB962C8B-B14F-4D97-AF65-F5344CB8AC3E}">
        <p14:creationId xmlns:p14="http://schemas.microsoft.com/office/powerpoint/2010/main" val="17532861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9D10B4-18DB-DC4C-1B0D-B1358A367CB4}"/>
              </a:ext>
            </a:extLst>
          </p:cNvPr>
          <p:cNvSpPr>
            <a:spLocks noGrp="1"/>
          </p:cNvSpPr>
          <p:nvPr>
            <p:ph type="title"/>
          </p:nvPr>
        </p:nvSpPr>
        <p:spPr/>
        <p:txBody>
          <a:bodyPr/>
          <a:lstStyle/>
          <a:p>
            <a:r>
              <a:rPr lang="en-IN" dirty="0" err="1"/>
              <a:t>CoAp</a:t>
            </a:r>
            <a:r>
              <a:rPr lang="en-IN" dirty="0"/>
              <a:t> Request/Response Model</a:t>
            </a:r>
          </a:p>
        </p:txBody>
      </p:sp>
      <p:sp>
        <p:nvSpPr>
          <p:cNvPr id="3" name="Content Placeholder 2">
            <a:extLst>
              <a:ext uri="{FF2B5EF4-FFF2-40B4-BE49-F238E27FC236}">
                <a16:creationId xmlns="" xmlns:a16="http://schemas.microsoft.com/office/drawing/2014/main" id="{4B4DD7DF-CA65-00D7-B23A-A350E36A527D}"/>
              </a:ext>
            </a:extLst>
          </p:cNvPr>
          <p:cNvSpPr>
            <a:spLocks noGrp="1"/>
          </p:cNvSpPr>
          <p:nvPr>
            <p:ph idx="1"/>
          </p:nvPr>
        </p:nvSpPr>
        <p:spPr/>
        <p:txBody>
          <a:bodyPr>
            <a:normAutofit/>
          </a:bodyPr>
          <a:lstStyle/>
          <a:p>
            <a:r>
              <a:rPr lang="en-IN" sz="24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Confirmable message (CON)</a:t>
            </a:r>
            <a:endParaRPr lang="en-IN" sz="2400" dirty="0"/>
          </a:p>
        </p:txBody>
      </p:sp>
      <p:pic>
        <p:nvPicPr>
          <p:cNvPr id="4" name="Picture 3">
            <a:extLst>
              <a:ext uri="{FF2B5EF4-FFF2-40B4-BE49-F238E27FC236}">
                <a16:creationId xmlns="" xmlns:a16="http://schemas.microsoft.com/office/drawing/2014/main" id="{CD169BC8-7EC1-2960-FB9C-F3BA22A397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13046" y="1690688"/>
            <a:ext cx="6181725" cy="4371975"/>
          </a:xfrm>
          <a:prstGeom prst="rect">
            <a:avLst/>
          </a:prstGeom>
          <a:noFill/>
        </p:spPr>
      </p:pic>
    </p:spTree>
    <p:extLst>
      <p:ext uri="{BB962C8B-B14F-4D97-AF65-F5344CB8AC3E}">
        <p14:creationId xmlns:p14="http://schemas.microsoft.com/office/powerpoint/2010/main" val="2522268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9D10B4-18DB-DC4C-1B0D-B1358A367CB4}"/>
              </a:ext>
            </a:extLst>
          </p:cNvPr>
          <p:cNvSpPr>
            <a:spLocks noGrp="1"/>
          </p:cNvSpPr>
          <p:nvPr>
            <p:ph type="title"/>
          </p:nvPr>
        </p:nvSpPr>
        <p:spPr/>
        <p:txBody>
          <a:bodyPr/>
          <a:lstStyle/>
          <a:p>
            <a:r>
              <a:rPr lang="en-IN" dirty="0" err="1"/>
              <a:t>CoAp</a:t>
            </a:r>
            <a:r>
              <a:rPr lang="en-IN" dirty="0"/>
              <a:t> Request/Response Model</a:t>
            </a:r>
          </a:p>
        </p:txBody>
      </p:sp>
      <p:sp>
        <p:nvSpPr>
          <p:cNvPr id="3" name="Content Placeholder 2">
            <a:extLst>
              <a:ext uri="{FF2B5EF4-FFF2-40B4-BE49-F238E27FC236}">
                <a16:creationId xmlns="" xmlns:a16="http://schemas.microsoft.com/office/drawing/2014/main" id="{4B4DD7DF-CA65-00D7-B23A-A350E36A527D}"/>
              </a:ext>
            </a:extLst>
          </p:cNvPr>
          <p:cNvSpPr>
            <a:spLocks noGrp="1"/>
          </p:cNvSpPr>
          <p:nvPr>
            <p:ph idx="1"/>
          </p:nvPr>
        </p:nvSpPr>
        <p:spPr/>
        <p:txBody>
          <a:bodyPr>
            <a:normAutofit/>
          </a:bodyPr>
          <a:lstStyle/>
          <a:p>
            <a:r>
              <a:rPr lang="en-IN" sz="2400" b="1"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rPr>
              <a:t>Confirmable message (CON)</a:t>
            </a:r>
            <a:endParaRPr lang="en-IN" sz="2400" dirty="0"/>
          </a:p>
        </p:txBody>
      </p:sp>
      <p:pic>
        <p:nvPicPr>
          <p:cNvPr id="5" name="Picture 4">
            <a:extLst>
              <a:ext uri="{FF2B5EF4-FFF2-40B4-BE49-F238E27FC236}">
                <a16:creationId xmlns="" xmlns:a16="http://schemas.microsoft.com/office/drawing/2014/main" id="{94A3E933-AC81-CEAF-CDE0-97F2271ABD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1621" y="1825625"/>
            <a:ext cx="5405879" cy="4053840"/>
          </a:xfrm>
          <a:prstGeom prst="rect">
            <a:avLst/>
          </a:prstGeom>
          <a:noFill/>
        </p:spPr>
      </p:pic>
    </p:spTree>
    <p:extLst>
      <p:ext uri="{BB962C8B-B14F-4D97-AF65-F5344CB8AC3E}">
        <p14:creationId xmlns:p14="http://schemas.microsoft.com/office/powerpoint/2010/main" val="683029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5FF507C-5F35-DA8B-956B-99F33D4A001C}"/>
              </a:ext>
            </a:extLst>
          </p:cNvPr>
          <p:cNvSpPr>
            <a:spLocks noGrp="1"/>
          </p:cNvSpPr>
          <p:nvPr>
            <p:ph idx="1"/>
          </p:nvPr>
        </p:nvSpPr>
        <p:spPr>
          <a:xfrm>
            <a:off x="659876" y="160256"/>
            <a:ext cx="10693924" cy="6016707"/>
          </a:xfrm>
        </p:spPr>
        <p:txBody>
          <a:bodyPr/>
          <a:lstStyle/>
          <a:p>
            <a:pPr marL="0" indent="0" algn="just">
              <a:buNone/>
            </a:pPr>
            <a:r>
              <a:rPr lang="en-US" b="1" dirty="0" smtClean="0">
                <a:latin typeface="Times New Roman" panose="02020603050405020304" pitchFamily="18" charset="0"/>
                <a:cs typeface="Times New Roman" panose="02020603050405020304" pitchFamily="18" charset="0"/>
              </a:rPr>
              <a:t>7.OBEX</a:t>
            </a:r>
            <a:r>
              <a:rPr lang="en-US" dirty="0">
                <a:latin typeface="Times New Roman" panose="02020603050405020304" pitchFamily="18" charset="0"/>
                <a:cs typeface="Times New Roman" panose="02020603050405020304" pitchFamily="18" charset="0"/>
              </a:rPr>
              <a:t>: It is short for </a:t>
            </a:r>
            <a:r>
              <a:rPr lang="en-US" b="1" dirty="0">
                <a:latin typeface="Times New Roman" panose="02020603050405020304" pitchFamily="18" charset="0"/>
                <a:cs typeface="Times New Roman" panose="02020603050405020304" pitchFamily="18" charset="0"/>
              </a:rPr>
              <a:t>Object Exchange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It is a communication protocol to exchange objects between 2 devices. </a:t>
            </a:r>
          </a:p>
          <a:p>
            <a:pPr marL="0" indent="0" algn="just">
              <a:buNone/>
            </a:pPr>
            <a:r>
              <a:rPr lang="en-US" dirty="0">
                <a:latin typeface="Times New Roman" panose="02020603050405020304" pitchFamily="18" charset="0"/>
                <a:cs typeface="Times New Roman" panose="02020603050405020304" pitchFamily="18" charset="0"/>
              </a:rPr>
              <a:t> </a:t>
            </a:r>
          </a:p>
          <a:p>
            <a:pPr marL="0" indent="0" algn="just">
              <a:buNone/>
            </a:pPr>
            <a:r>
              <a:rPr lang="en-US" b="1" dirty="0" smtClean="0">
                <a:latin typeface="Times New Roman" panose="02020603050405020304" pitchFamily="18" charset="0"/>
                <a:cs typeface="Times New Roman" panose="02020603050405020304" pitchFamily="18" charset="0"/>
              </a:rPr>
              <a:t>8.WAP</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It is short for Wireless Access Protocol. It is </a:t>
            </a:r>
            <a:r>
              <a:rPr lang="en-US" b="1" dirty="0">
                <a:latin typeface="Times New Roman" panose="02020603050405020304" pitchFamily="18" charset="0"/>
                <a:cs typeface="Times New Roman" panose="02020603050405020304" pitchFamily="18" charset="0"/>
              </a:rPr>
              <a:t>used for internet access. </a:t>
            </a:r>
          </a:p>
          <a:p>
            <a:pPr marL="0" indent="0" algn="just">
              <a:buNone/>
            </a:pPr>
            <a:r>
              <a:rPr lang="en-US" dirty="0">
                <a:latin typeface="Times New Roman" panose="02020603050405020304" pitchFamily="18" charset="0"/>
                <a:cs typeface="Times New Roman" panose="02020603050405020304" pitchFamily="18" charset="0"/>
              </a:rPr>
              <a:t> </a:t>
            </a:r>
          </a:p>
          <a:p>
            <a:pPr marL="0" indent="0" algn="just">
              <a:buNone/>
            </a:pPr>
            <a:r>
              <a:rPr lang="en-US" b="1" dirty="0" smtClean="0">
                <a:latin typeface="Times New Roman" panose="02020603050405020304" pitchFamily="18" charset="0"/>
                <a:cs typeface="Times New Roman" panose="02020603050405020304" pitchFamily="18" charset="0"/>
              </a:rPr>
              <a:t>9.TCS</a:t>
            </a:r>
            <a:r>
              <a:rPr lang="en-US" dirty="0">
                <a:latin typeface="Times New Roman" panose="02020603050405020304" pitchFamily="18" charset="0"/>
                <a:cs typeface="Times New Roman" panose="02020603050405020304" pitchFamily="18" charset="0"/>
              </a:rPr>
              <a:t>: It is short for </a:t>
            </a:r>
            <a:r>
              <a:rPr lang="en-US" b="1" dirty="0">
                <a:solidFill>
                  <a:srgbClr val="FF0000"/>
                </a:solidFill>
                <a:latin typeface="Times New Roman" panose="02020603050405020304" pitchFamily="18" charset="0"/>
                <a:cs typeface="Times New Roman" panose="02020603050405020304" pitchFamily="18" charset="0"/>
              </a:rPr>
              <a:t>Telephony Control Protocol</a:t>
            </a:r>
            <a:r>
              <a:rPr lang="en-US" dirty="0">
                <a:latin typeface="Times New Roman" panose="02020603050405020304" pitchFamily="18" charset="0"/>
                <a:cs typeface="Times New Roman" panose="02020603050405020304" pitchFamily="18" charset="0"/>
              </a:rPr>
              <a:t>. It provides telephony service. The basic function of this layer is call control (setup &amp; release) and group management for gateway serving multiple devices.</a:t>
            </a:r>
          </a:p>
          <a:p>
            <a:pPr marL="0" indent="0" algn="just">
              <a:buNone/>
            </a:pPr>
            <a:r>
              <a:rPr lang="en-US" dirty="0">
                <a:latin typeface="Times New Roman" panose="02020603050405020304" pitchFamily="18" charset="0"/>
                <a:cs typeface="Times New Roman" panose="02020603050405020304" pitchFamily="18" charset="0"/>
              </a:rPr>
              <a:t> </a:t>
            </a:r>
          </a:p>
          <a:p>
            <a:pPr marL="0" indent="0" algn="just">
              <a:buNone/>
            </a:pPr>
            <a:r>
              <a:rPr lang="en-US" b="1" dirty="0" smtClean="0">
                <a:latin typeface="Times New Roman" panose="02020603050405020304" pitchFamily="18" charset="0"/>
                <a:cs typeface="Times New Roman" panose="02020603050405020304" pitchFamily="18" charset="0"/>
              </a:rPr>
              <a:t>10.Application </a:t>
            </a:r>
            <a:r>
              <a:rPr lang="en-US" b="1" dirty="0">
                <a:latin typeface="Times New Roman" panose="02020603050405020304" pitchFamily="18" charset="0"/>
                <a:cs typeface="Times New Roman" panose="02020603050405020304" pitchFamily="18" charset="0"/>
              </a:rPr>
              <a:t>layer</a:t>
            </a:r>
            <a:r>
              <a:rPr lang="en-US" dirty="0">
                <a:latin typeface="Times New Roman" panose="02020603050405020304" pitchFamily="18" charset="0"/>
                <a:cs typeface="Times New Roman" panose="02020603050405020304" pitchFamily="18" charset="0"/>
              </a:rPr>
              <a:t>: It enables the </a:t>
            </a:r>
            <a:r>
              <a:rPr lang="en-US" b="1" dirty="0">
                <a:solidFill>
                  <a:srgbClr val="FF0000"/>
                </a:solidFill>
                <a:latin typeface="Times New Roman" panose="02020603050405020304" pitchFamily="18" charset="0"/>
                <a:cs typeface="Times New Roman" panose="02020603050405020304" pitchFamily="18" charset="0"/>
              </a:rPr>
              <a:t>user to interact </a:t>
            </a:r>
            <a:r>
              <a:rPr lang="en-US" dirty="0">
                <a:latin typeface="Times New Roman" panose="02020603050405020304" pitchFamily="18" charset="0"/>
                <a:cs typeface="Times New Roman" panose="02020603050405020304" pitchFamily="18" charset="0"/>
              </a:rPr>
              <a:t>with the application.</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5310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6AD4E0-538D-8CE6-59A4-B3A695EC5A13}"/>
              </a:ext>
            </a:extLst>
          </p:cNvPr>
          <p:cNvSpPr>
            <a:spLocks noGrp="1"/>
          </p:cNvSpPr>
          <p:nvPr>
            <p:ph type="title"/>
          </p:nvPr>
        </p:nvSpPr>
        <p:spPr/>
        <p:txBody>
          <a:bodyPr/>
          <a:lstStyle/>
          <a:p>
            <a:r>
              <a:rPr lang="en-IN" dirty="0"/>
              <a:t>NON-confirmable message</a:t>
            </a:r>
          </a:p>
        </p:txBody>
      </p:sp>
      <p:sp>
        <p:nvSpPr>
          <p:cNvPr id="3" name="Content Placeholder 2">
            <a:extLst>
              <a:ext uri="{FF2B5EF4-FFF2-40B4-BE49-F238E27FC236}">
                <a16:creationId xmlns="" xmlns:a16="http://schemas.microsoft.com/office/drawing/2014/main" id="{8CF0CB4C-F4A8-55AA-A7DE-FAFD56897B88}"/>
              </a:ext>
            </a:extLst>
          </p:cNvPr>
          <p:cNvSpPr>
            <a:spLocks noGrp="1"/>
          </p:cNvSpPr>
          <p:nvPr>
            <p:ph idx="1"/>
          </p:nvPr>
        </p:nvSpPr>
        <p:spPr/>
        <p:txBody>
          <a:bodyPr/>
          <a:lstStyle/>
          <a:p>
            <a:r>
              <a:rPr lang="en-US" dirty="0"/>
              <a:t>If the request coming from the client is carried using a NON-confirmable message, then the server answer using a NON-confirmable message.</a:t>
            </a:r>
            <a:endParaRPr lang="en-IN" dirty="0"/>
          </a:p>
        </p:txBody>
      </p:sp>
    </p:spTree>
    <p:extLst>
      <p:ext uri="{BB962C8B-B14F-4D97-AF65-F5344CB8AC3E}">
        <p14:creationId xmlns:p14="http://schemas.microsoft.com/office/powerpoint/2010/main" val="2236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477104-4D72-FF8D-F9F9-E2510D40308F}"/>
              </a:ext>
            </a:extLst>
          </p:cNvPr>
          <p:cNvSpPr>
            <a:spLocks noGrp="1"/>
          </p:cNvSpPr>
          <p:nvPr>
            <p:ph type="title"/>
          </p:nvPr>
        </p:nvSpPr>
        <p:spPr>
          <a:xfrm>
            <a:off x="1233488" y="2043113"/>
            <a:ext cx="10515600" cy="1325562"/>
          </a:xfrm>
        </p:spPr>
        <p:txBody>
          <a:bodyPr rtlCol="0">
            <a:normAutofit/>
          </a:bodyPr>
          <a:lstStyle/>
          <a:p>
            <a:pPr eaLnBrk="1" fontAlgn="auto" hangingPunct="1">
              <a:spcAft>
                <a:spcPts val="0"/>
              </a:spcAft>
              <a:defRPr/>
            </a:pPr>
            <a:r>
              <a:rPr lang="en-US" sz="3600" b="1" dirty="0">
                <a:solidFill>
                  <a:srgbClr val="002060"/>
                </a:solidFill>
                <a:latin typeface="+mn-lt"/>
              </a:rPr>
              <a:t>XMPP - </a:t>
            </a:r>
            <a:r>
              <a:rPr lang="en-US" sz="3600" b="1" dirty="0" err="1">
                <a:solidFill>
                  <a:srgbClr val="002060"/>
                </a:solidFill>
                <a:latin typeface="+mn-lt"/>
              </a:rPr>
              <a:t>eXtensible</a:t>
            </a:r>
            <a:r>
              <a:rPr lang="en-US" sz="3600" b="1" dirty="0">
                <a:solidFill>
                  <a:srgbClr val="002060"/>
                </a:solidFill>
                <a:latin typeface="+mn-lt"/>
              </a:rPr>
              <a:t> Messaging and Presence Protocol</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DC37BC-122A-6B7F-B643-DFC6A6038877}"/>
              </a:ext>
            </a:extLst>
          </p:cNvPr>
          <p:cNvSpPr>
            <a:spLocks noGrp="1"/>
          </p:cNvSpPr>
          <p:nvPr>
            <p:ph type="title"/>
          </p:nvPr>
        </p:nvSpPr>
        <p:spPr/>
        <p:txBody>
          <a:bodyPr/>
          <a:lstStyle/>
          <a:p>
            <a:r>
              <a:rPr lang="en-US" dirty="0"/>
              <a:t>XMPP - </a:t>
            </a:r>
            <a:r>
              <a:rPr lang="en-US" dirty="0" err="1"/>
              <a:t>eXtensible</a:t>
            </a:r>
            <a:r>
              <a:rPr lang="en-US" dirty="0"/>
              <a:t> Messaging and Presence Protocol</a:t>
            </a:r>
            <a:endParaRPr lang="en-IN" dirty="0"/>
          </a:p>
        </p:txBody>
      </p:sp>
      <p:sp>
        <p:nvSpPr>
          <p:cNvPr id="3" name="Content Placeholder 2">
            <a:extLst>
              <a:ext uri="{FF2B5EF4-FFF2-40B4-BE49-F238E27FC236}">
                <a16:creationId xmlns="" xmlns:a16="http://schemas.microsoft.com/office/drawing/2014/main" id="{30F3EE21-95DB-8F4E-BD56-48CA20D41BC0}"/>
              </a:ext>
            </a:extLst>
          </p:cNvPr>
          <p:cNvSpPr>
            <a:spLocks noGrp="1"/>
          </p:cNvSpPr>
          <p:nvPr>
            <p:ph idx="1"/>
          </p:nvPr>
        </p:nvSpPr>
        <p:spPr/>
        <p:txBody>
          <a:bodyPr/>
          <a:lstStyle/>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XMPP is a short form for Extensible Messaging Presence Protocol. It’s protocol for streaming XML elements over a network in order to exchange messages and presence information in close to real time. This protocol is mostly used by instant messaging applications like WhatsApp.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Let’s dive into each character of word XMPP: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 : It means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eXtensible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XMPP is a open source project which can be changed or extended according to the need.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 : XMPP is designed for sending messages in real time. It has very efficient push mechanism compared to other protocols.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 : It determines whether you are online/offline/busy. It indicates the state.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 : XMPP is a protocol, that is, a set of standards that allow systems to communicate with each other.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5083603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772856-C3A2-60CA-B68E-14A918D45661}"/>
              </a:ext>
            </a:extLst>
          </p:cNvPr>
          <p:cNvSpPr>
            <a:spLocks noGrp="1"/>
          </p:cNvSpPr>
          <p:nvPr>
            <p:ph type="title"/>
          </p:nvPr>
        </p:nvSpPr>
        <p:spPr/>
        <p:txBody>
          <a:bodyPr/>
          <a:lstStyle/>
          <a:p>
            <a:r>
              <a:rPr lang="en-IN" dirty="0"/>
              <a:t>XMPP Architecture</a:t>
            </a:r>
          </a:p>
        </p:txBody>
      </p:sp>
      <p:pic>
        <p:nvPicPr>
          <p:cNvPr id="4" name="Content Placeholder 3" descr="xmpp protocol architecture diagram">
            <a:extLst>
              <a:ext uri="{FF2B5EF4-FFF2-40B4-BE49-F238E27FC236}">
                <a16:creationId xmlns="" xmlns:a16="http://schemas.microsoft.com/office/drawing/2014/main" id="{433D9BF6-FCCA-E58B-2DDA-04B6725333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4988" y="1825625"/>
            <a:ext cx="8282023" cy="4351338"/>
          </a:xfrm>
          <a:prstGeom prst="rect">
            <a:avLst/>
          </a:prstGeom>
          <a:noFill/>
          <a:ln>
            <a:noFill/>
          </a:ln>
        </p:spPr>
      </p:pic>
    </p:spTree>
    <p:extLst>
      <p:ext uri="{BB962C8B-B14F-4D97-AF65-F5344CB8AC3E}">
        <p14:creationId xmlns:p14="http://schemas.microsoft.com/office/powerpoint/2010/main" val="4189869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0F483B-42CA-927A-DEB0-3BD30B1B9014}"/>
              </a:ext>
            </a:extLst>
          </p:cNvPr>
          <p:cNvSpPr>
            <a:spLocks noGrp="1"/>
          </p:cNvSpPr>
          <p:nvPr>
            <p:ph type="title"/>
          </p:nvPr>
        </p:nvSpPr>
        <p:spPr/>
        <p:txBody>
          <a:bodyPr/>
          <a:lstStyle/>
          <a:p>
            <a:r>
              <a:rPr lang="en-IN" dirty="0"/>
              <a:t>XMPP Architecture</a:t>
            </a:r>
          </a:p>
        </p:txBody>
      </p:sp>
      <p:sp>
        <p:nvSpPr>
          <p:cNvPr id="3" name="Content Placeholder 2">
            <a:extLst>
              <a:ext uri="{FF2B5EF4-FFF2-40B4-BE49-F238E27FC236}">
                <a16:creationId xmlns="" xmlns:a16="http://schemas.microsoft.com/office/drawing/2014/main" id="{435522FA-1CF5-C1D4-49A1-E753A7A13792}"/>
              </a:ext>
            </a:extLst>
          </p:cNvPr>
          <p:cNvSpPr>
            <a:spLocks noGrp="1"/>
          </p:cNvSpPr>
          <p:nvPr>
            <p:ph idx="1"/>
          </p:nvPr>
        </p:nvSpPr>
        <p:spPr>
          <a:xfrm>
            <a:off x="650449" y="1357460"/>
            <a:ext cx="10774838" cy="5024486"/>
          </a:xfrm>
        </p:spPr>
        <p:txBody>
          <a:bodyPr>
            <a:normAutofit lnSpcReduction="10000"/>
          </a:bodyPr>
          <a:lstStyle/>
          <a:p>
            <a:pPr marL="0" indent="0" algn="just">
              <a:lnSpc>
                <a:spcPct val="107000"/>
              </a:lnSpc>
              <a:spcAft>
                <a:spcPts val="800"/>
              </a:spcAft>
              <a:buNone/>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XMPP works on a client-server architecture. This means that when you send a message via XMPP, it's first sent to a server which then routes it to the correct client (user).</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How does it know which client to send your message to?</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each client connected to an XMPP server is assigned a unique identifier, known as a Jabber ID. The current format of the unique identifier is user@domain.com/resource.</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The user and domain parts of the unique identifier are pretty straightforward. User is the username of the person and domain.com is the domain of the client that’s sending the message.</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Resource refers to the type of device on which the message was sent. For example, mobile vs web. This part of the unique identifier is optional and is often only defined in situations where the client doesn't support every device.</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0573009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0F483B-42CA-927A-DEB0-3BD30B1B9014}"/>
              </a:ext>
            </a:extLst>
          </p:cNvPr>
          <p:cNvSpPr>
            <a:spLocks noGrp="1"/>
          </p:cNvSpPr>
          <p:nvPr>
            <p:ph type="title"/>
          </p:nvPr>
        </p:nvSpPr>
        <p:spPr/>
        <p:txBody>
          <a:bodyPr/>
          <a:lstStyle/>
          <a:p>
            <a:r>
              <a:rPr lang="en-IN" dirty="0"/>
              <a:t>XMPP Architecture</a:t>
            </a:r>
          </a:p>
        </p:txBody>
      </p:sp>
      <p:sp>
        <p:nvSpPr>
          <p:cNvPr id="3" name="Content Placeholder 2">
            <a:extLst>
              <a:ext uri="{FF2B5EF4-FFF2-40B4-BE49-F238E27FC236}">
                <a16:creationId xmlns="" xmlns:a16="http://schemas.microsoft.com/office/drawing/2014/main" id="{435522FA-1CF5-C1D4-49A1-E753A7A13792}"/>
              </a:ext>
            </a:extLst>
          </p:cNvPr>
          <p:cNvSpPr>
            <a:spLocks noGrp="1"/>
          </p:cNvSpPr>
          <p:nvPr>
            <p:ph idx="1"/>
          </p:nvPr>
        </p:nvSpPr>
        <p:spPr/>
        <p:txBody>
          <a:bodyPr>
            <a:normAutofit fontScale="92500"/>
          </a:bodyPr>
          <a:lstStyle/>
          <a:p>
            <a:pPr algn="just">
              <a:lnSpc>
                <a:spcPct val="107000"/>
              </a:lnSpc>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Using the unique identifier, an XMPP server can route each message to the correct client. </a:t>
            </a:r>
          </a:p>
          <a:p>
            <a:pPr algn="just">
              <a:lnSpc>
                <a:spcPct val="107000"/>
              </a:lnSpc>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When a client initiates a session with an XMPP server, it opens a persistent TCP connection and starts an XML stream to the server. Once the client is identified by the server (via the unique identifier) and the connection is accepted, the server then opens an additional XML stream—with this stream going back to the client. The end result is a bi-directional stream of XML data.</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767832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 xmlns:a16="http://schemas.microsoft.com/office/drawing/2014/main" id="{09127A99-CD05-5F5F-A11E-99BCA8E9741D}"/>
              </a:ext>
            </a:extLst>
          </p:cNvPr>
          <p:cNvSpPr>
            <a:spLocks noGrp="1"/>
          </p:cNvSpPr>
          <p:nvPr>
            <p:ph type="title"/>
          </p:nvPr>
        </p:nvSpPr>
        <p:spPr>
          <a:xfrm>
            <a:off x="1233488" y="2043113"/>
            <a:ext cx="10515600" cy="1325562"/>
          </a:xfrm>
        </p:spPr>
        <p:txBody>
          <a:bodyPr/>
          <a:lstStyle/>
          <a:p>
            <a:pPr eaLnBrk="1" hangingPunct="1"/>
            <a:r>
              <a:rPr lang="en-US" altLang="en-US" sz="3600" b="1" dirty="0">
                <a:solidFill>
                  <a:srgbClr val="002060"/>
                </a:solidFill>
              </a:rPr>
              <a:t>AMQP - Advanced Message Queueing Protocol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966E05-97AB-EEA0-A3C7-FF32673CC6C6}"/>
              </a:ext>
            </a:extLst>
          </p:cNvPr>
          <p:cNvSpPr>
            <a:spLocks noGrp="1"/>
          </p:cNvSpPr>
          <p:nvPr>
            <p:ph type="title"/>
          </p:nvPr>
        </p:nvSpPr>
        <p:spPr/>
        <p:txBody>
          <a:bodyPr rtlCol="0">
            <a:normAutofit/>
          </a:bodyPr>
          <a:lstStyle/>
          <a:p>
            <a:pPr eaLnBrk="1" fontAlgn="auto" hangingPunct="1">
              <a:spcAft>
                <a:spcPts val="0"/>
              </a:spcAft>
              <a:defRPr/>
            </a:pPr>
            <a:r>
              <a:rPr lang="en-US" dirty="0">
                <a:solidFill>
                  <a:srgbClr val="002060"/>
                </a:solidFill>
                <a:latin typeface="+mn-lt"/>
              </a:rPr>
              <a:t>AMQP Architecture</a:t>
            </a:r>
          </a:p>
        </p:txBody>
      </p:sp>
      <p:pic>
        <p:nvPicPr>
          <p:cNvPr id="90115" name="Content Placeholder 4">
            <a:extLst>
              <a:ext uri="{FF2B5EF4-FFF2-40B4-BE49-F238E27FC236}">
                <a16:creationId xmlns="" xmlns:a16="http://schemas.microsoft.com/office/drawing/2014/main" id="{3A6592D8-ACAF-0D27-2646-9CC2978916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2306638"/>
            <a:ext cx="10515600" cy="3390900"/>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ABF297-F0C0-B77B-8E02-179D7CEF3552}"/>
              </a:ext>
            </a:extLst>
          </p:cNvPr>
          <p:cNvSpPr>
            <a:spLocks noGrp="1"/>
          </p:cNvSpPr>
          <p:nvPr>
            <p:ph type="title"/>
          </p:nvPr>
        </p:nvSpPr>
        <p:spPr/>
        <p:txBody>
          <a:bodyPr/>
          <a:lstStyle/>
          <a:p>
            <a:r>
              <a:rPr lang="en-US" altLang="en-US" sz="4400" b="1" dirty="0">
                <a:solidFill>
                  <a:srgbClr val="002060"/>
                </a:solidFill>
              </a:rPr>
              <a:t>AMQP</a:t>
            </a:r>
            <a:endParaRPr lang="en-IN" dirty="0"/>
          </a:p>
        </p:txBody>
      </p:sp>
      <p:sp>
        <p:nvSpPr>
          <p:cNvPr id="3" name="Content Placeholder 2">
            <a:extLst>
              <a:ext uri="{FF2B5EF4-FFF2-40B4-BE49-F238E27FC236}">
                <a16:creationId xmlns="" xmlns:a16="http://schemas.microsoft.com/office/drawing/2014/main" id="{C6CE007F-B7C0-EE02-5FBF-39A109214ED6}"/>
              </a:ext>
            </a:extLst>
          </p:cNvPr>
          <p:cNvSpPr>
            <a:spLocks noGrp="1"/>
          </p:cNvSpPr>
          <p:nvPr>
            <p:ph idx="1"/>
          </p:nvPr>
        </p:nvSpPr>
        <p:spPr/>
        <p:txBody>
          <a:bodyPr>
            <a:noAutofit/>
          </a:bodyPr>
          <a:lstStyle/>
          <a:p>
            <a:pPr marL="342900" lvl="0" indent="-342900">
              <a:lnSpc>
                <a:spcPct val="107000"/>
              </a:lnSpc>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AMQP is an acronym used for the Advanced Message Queuing Protocol. It is a protocol that is used for communication between applications. It is a lightweight, protocol which supports the applications for transfer of data. This protocol is used for its scalability and modularity with the technologies.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IoT communication protocol useful for the exchange of reliable message can be done with this AMQP.</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publisher can communicate with subscriber through AMQP Broker. The messages from the publisher can be store in the queue of AMQP and as per the message queue and order, they will be forwarded to the relevant consumer with proper security system line. </a:t>
            </a:r>
            <a:endParaRPr lang="en-IN" sz="2400" dirty="0"/>
          </a:p>
        </p:txBody>
      </p:sp>
    </p:spTree>
    <p:extLst>
      <p:ext uri="{BB962C8B-B14F-4D97-AF65-F5344CB8AC3E}">
        <p14:creationId xmlns:p14="http://schemas.microsoft.com/office/powerpoint/2010/main" val="7185042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56434F-603E-682D-F098-49D7616332CE}"/>
              </a:ext>
            </a:extLst>
          </p:cNvPr>
          <p:cNvSpPr>
            <a:spLocks noGrp="1"/>
          </p:cNvSpPr>
          <p:nvPr>
            <p:ph type="title"/>
          </p:nvPr>
        </p:nvSpPr>
        <p:spPr/>
        <p:txBody>
          <a:bodyPr/>
          <a:lstStyle/>
          <a:p>
            <a:r>
              <a:rPr lang="en-US" dirty="0"/>
              <a:t>AMQP</a:t>
            </a:r>
            <a:endParaRPr lang="en-IN" dirty="0"/>
          </a:p>
        </p:txBody>
      </p:sp>
      <p:sp>
        <p:nvSpPr>
          <p:cNvPr id="3" name="Content Placeholder 2">
            <a:extLst>
              <a:ext uri="{FF2B5EF4-FFF2-40B4-BE49-F238E27FC236}">
                <a16:creationId xmlns="" xmlns:a16="http://schemas.microsoft.com/office/drawing/2014/main" id="{D1751C55-DFAA-4453-78C8-725BB196CDD1}"/>
              </a:ext>
            </a:extLst>
          </p:cNvPr>
          <p:cNvSpPr>
            <a:spLocks noGrp="1"/>
          </p:cNvSpPr>
          <p:nvPr>
            <p:ph idx="1"/>
          </p:nvPr>
        </p:nvSpPr>
        <p:spPr>
          <a:xfrm>
            <a:off x="838200" y="1498862"/>
            <a:ext cx="10515600" cy="4678101"/>
          </a:xfrm>
        </p:spPr>
        <p:txBody>
          <a:bodyPr>
            <a:normAutofit/>
          </a:bodyPr>
          <a:lstStyle/>
          <a:p>
            <a:pPr marL="0" indent="0">
              <a:lnSpc>
                <a:spcPct val="107000"/>
              </a:lnSpc>
              <a:spcAft>
                <a:spcPts val="8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AMQP has the following three capabilities which make it more reliable and secure. This protocol has the below processing chain.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Exchange: Receives the messages from the publishers and based on priorities they are forwarded to queues.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Queue: Stores the messages until they are properly processed with client software.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 Binding: The connection between the exchange and queue will state by this binding component.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998709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812609-3342-09BF-7957-E1915A0626F8}"/>
              </a:ext>
            </a:extLst>
          </p:cNvPr>
          <p:cNvSpPr>
            <a:spLocks noGrp="1"/>
          </p:cNvSpPr>
          <p:nvPr>
            <p:ph type="title"/>
          </p:nvPr>
        </p:nvSpPr>
        <p:spPr>
          <a:xfrm>
            <a:off x="974677" y="0"/>
            <a:ext cx="10515600" cy="641445"/>
          </a:xfrm>
        </p:spPr>
        <p:txBody>
          <a:bodyPr>
            <a:normAutofit/>
          </a:bodyPr>
          <a:lstStyle/>
          <a:p>
            <a:pPr algn="ctr"/>
            <a:r>
              <a:rPr lang="en-IN" sz="40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ZigBee</a:t>
            </a:r>
          </a:p>
        </p:txBody>
      </p:sp>
      <p:sp>
        <p:nvSpPr>
          <p:cNvPr id="3" name="Content Placeholder 2">
            <a:extLst>
              <a:ext uri="{FF2B5EF4-FFF2-40B4-BE49-F238E27FC236}">
                <a16:creationId xmlns="" xmlns:a16="http://schemas.microsoft.com/office/drawing/2014/main" id="{13AE0C5E-303A-CAEC-718B-44E42991F4C1}"/>
              </a:ext>
            </a:extLst>
          </p:cNvPr>
          <p:cNvSpPr>
            <a:spLocks noGrp="1"/>
          </p:cNvSpPr>
          <p:nvPr>
            <p:ph idx="1"/>
          </p:nvPr>
        </p:nvSpPr>
        <p:spPr>
          <a:xfrm>
            <a:off x="245660" y="798606"/>
            <a:ext cx="11764370" cy="4668674"/>
          </a:xfrm>
        </p:spPr>
        <p:txBody>
          <a:bodyPr>
            <a:noAutofit/>
          </a:bodyPr>
          <a:lstStyle/>
          <a:p>
            <a:pPr marL="0" indent="0" algn="just">
              <a:buNone/>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ZigBee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an IEEE 802.15.4 based, </a:t>
            </a:r>
            <a:r>
              <a:rPr lang="en-US" sz="2400" b="1" dirty="0">
                <a:latin typeface="Times New Roman" panose="02020603050405020304" pitchFamily="18" charset="0"/>
                <a:cs typeface="Times New Roman" panose="02020603050405020304" pitchFamily="18" charset="0"/>
              </a:rPr>
              <a:t>low power, low data rate supporting wireless networking standard, which is basically used for two-way communication between sensors and control system. </a:t>
            </a:r>
          </a:p>
          <a:p>
            <a:pPr marL="0" indent="0" algn="just">
              <a:buNone/>
            </a:pPr>
            <a:r>
              <a:rPr lang="en-US" sz="2400" dirty="0" smtClean="0">
                <a:latin typeface="Times New Roman" panose="02020603050405020304" pitchFamily="18" charset="0"/>
                <a:cs typeface="Times New Roman" panose="02020603050405020304" pitchFamily="18" charset="0"/>
              </a:rPr>
              <a:t>• It </a:t>
            </a:r>
            <a:r>
              <a:rPr lang="en-US" sz="2400" dirty="0">
                <a:latin typeface="Times New Roman" panose="02020603050405020304" pitchFamily="18" charset="0"/>
                <a:cs typeface="Times New Roman" panose="02020603050405020304" pitchFamily="18" charset="0"/>
              </a:rPr>
              <a:t>is a </a:t>
            </a:r>
            <a:r>
              <a:rPr lang="en-US" sz="2400" b="1" dirty="0">
                <a:latin typeface="Times New Roman" panose="02020603050405020304" pitchFamily="18" charset="0"/>
                <a:cs typeface="Times New Roman" panose="02020603050405020304" pitchFamily="18" charset="0"/>
              </a:rPr>
              <a:t>short-range communication </a:t>
            </a:r>
            <a:r>
              <a:rPr lang="en-US" sz="2400" dirty="0">
                <a:latin typeface="Times New Roman" panose="02020603050405020304" pitchFamily="18" charset="0"/>
                <a:cs typeface="Times New Roman" panose="02020603050405020304" pitchFamily="18" charset="0"/>
              </a:rPr>
              <a:t>standard like </a:t>
            </a:r>
            <a:r>
              <a:rPr lang="en-US" sz="2400" b="1" dirty="0">
                <a:latin typeface="Times New Roman" panose="02020603050405020304" pitchFamily="18" charset="0"/>
                <a:cs typeface="Times New Roman" panose="02020603050405020304" pitchFamily="18" charset="0"/>
              </a:rPr>
              <a:t>Bluetooth </a:t>
            </a:r>
            <a:r>
              <a:rPr lang="en-US" sz="2400" dirty="0">
                <a:latin typeface="Times New Roman" panose="02020603050405020304" pitchFamily="18" charset="0"/>
                <a:cs typeface="Times New Roman" panose="02020603050405020304" pitchFamily="18" charset="0"/>
              </a:rPr>
              <a:t>and Wi-Fi, covering </a:t>
            </a:r>
            <a:r>
              <a:rPr lang="en-US" sz="2400" b="1" dirty="0">
                <a:latin typeface="Times New Roman" panose="02020603050405020304" pitchFamily="18" charset="0"/>
                <a:cs typeface="Times New Roman" panose="02020603050405020304" pitchFamily="18" charset="0"/>
              </a:rPr>
              <a:t>range of 10 to 100 meters. </a:t>
            </a:r>
          </a:p>
          <a:p>
            <a:pPr marL="0" indent="0" algn="just">
              <a:buNone/>
            </a:pP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difference being </a:t>
            </a:r>
            <a:r>
              <a:rPr lang="en-US" sz="2400" b="1" dirty="0">
                <a:latin typeface="Times New Roman" panose="02020603050405020304" pitchFamily="18" charset="0"/>
                <a:cs typeface="Times New Roman" panose="02020603050405020304" pitchFamily="18" charset="0"/>
              </a:rPr>
              <a:t>while Bluetooth and Wi-Fi are high data rate communications </a:t>
            </a:r>
            <a:r>
              <a:rPr lang="en-US" sz="2400" dirty="0">
                <a:latin typeface="Times New Roman" panose="02020603050405020304" pitchFamily="18" charset="0"/>
                <a:cs typeface="Times New Roman" panose="02020603050405020304" pitchFamily="18" charset="0"/>
              </a:rPr>
              <a:t>standard supporting transfer of complex structure like media, software etc.,</a:t>
            </a:r>
          </a:p>
          <a:p>
            <a:pPr marL="0" indent="0" algn="just">
              <a:buNone/>
            </a:pPr>
            <a:r>
              <a:rPr lang="en-US" sz="2400" dirty="0" smtClean="0">
                <a:latin typeface="Times New Roman" panose="02020603050405020304" pitchFamily="18" charset="0"/>
                <a:cs typeface="Times New Roman" panose="02020603050405020304" pitchFamily="18" charset="0"/>
              </a:rPr>
              <a:t>•</a:t>
            </a:r>
            <a:r>
              <a:rPr lang="en-US" sz="2400" b="1" dirty="0" smtClean="0">
                <a:solidFill>
                  <a:srgbClr val="FF0000"/>
                </a:solidFill>
                <a:latin typeface="Times New Roman" panose="02020603050405020304" pitchFamily="18" charset="0"/>
                <a:cs typeface="Times New Roman" panose="02020603050405020304" pitchFamily="18" charset="0"/>
              </a:rPr>
              <a:t>It </a:t>
            </a:r>
            <a:r>
              <a:rPr lang="en-US" sz="2400" b="1" dirty="0">
                <a:solidFill>
                  <a:srgbClr val="FF0000"/>
                </a:solidFill>
                <a:latin typeface="Times New Roman" panose="02020603050405020304" pitchFamily="18" charset="0"/>
                <a:cs typeface="Times New Roman" panose="02020603050405020304" pitchFamily="18" charset="0"/>
              </a:rPr>
              <a:t>supports low data rate of about 250 kbps</a:t>
            </a:r>
            <a:r>
              <a:rPr lang="en-US" sz="2400" dirty="0">
                <a:latin typeface="Times New Roman" panose="02020603050405020304" pitchFamily="18" charset="0"/>
                <a:cs typeface="Times New Roman" panose="02020603050405020304" pitchFamily="18" charset="0"/>
              </a:rPr>
              <a:t>. </a:t>
            </a:r>
          </a:p>
          <a:p>
            <a:pPr marL="0" indent="0" algn="just">
              <a:buNone/>
            </a:pPr>
            <a:r>
              <a:rPr lang="en-US" sz="2400" dirty="0" smtClean="0">
                <a:latin typeface="Times New Roman" panose="02020603050405020304" pitchFamily="18" charset="0"/>
                <a:cs typeface="Times New Roman" panose="02020603050405020304" pitchFamily="18" charset="0"/>
              </a:rPr>
              <a:t>•</a:t>
            </a:r>
            <a:r>
              <a:rPr lang="en-US" sz="2400" b="1" dirty="0" smtClean="0">
                <a:solidFill>
                  <a:srgbClr val="FF0000"/>
                </a:solidFill>
                <a:latin typeface="Times New Roman" panose="02020603050405020304" pitchFamily="18" charset="0"/>
                <a:cs typeface="Times New Roman" panose="02020603050405020304" pitchFamily="18" charset="0"/>
              </a:rPr>
              <a:t>The </a:t>
            </a:r>
            <a:r>
              <a:rPr lang="en-US" sz="2400" b="1" dirty="0">
                <a:solidFill>
                  <a:srgbClr val="FF0000"/>
                </a:solidFill>
                <a:latin typeface="Times New Roman" panose="02020603050405020304" pitchFamily="18" charset="0"/>
                <a:cs typeface="Times New Roman" panose="02020603050405020304" pitchFamily="18" charset="0"/>
              </a:rPr>
              <a:t>operating frequencies are 868 MHz, 902 to 928 MHz and 2.4 GHz. </a:t>
            </a:r>
          </a:p>
          <a:p>
            <a:pPr marL="0" indent="0" algn="just">
              <a:buNone/>
            </a:pP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ZigBee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Technology is used mainly for applications requiring </a:t>
            </a:r>
            <a:r>
              <a:rPr lang="en-US" sz="2400" b="1" dirty="0">
                <a:solidFill>
                  <a:srgbClr val="FF0000"/>
                </a:solidFill>
                <a:latin typeface="Times New Roman" panose="02020603050405020304" pitchFamily="18" charset="0"/>
                <a:cs typeface="Times New Roman" panose="02020603050405020304" pitchFamily="18" charset="0"/>
              </a:rPr>
              <a:t>low power, low cost, low data rate and long battery life.</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6080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95BF64-E385-87B5-5245-63A0AB5A0293}"/>
              </a:ext>
            </a:extLst>
          </p:cNvPr>
          <p:cNvSpPr>
            <a:spLocks noGrp="1"/>
          </p:cNvSpPr>
          <p:nvPr>
            <p:ph type="title"/>
          </p:nvPr>
        </p:nvSpPr>
        <p:spPr>
          <a:xfrm>
            <a:off x="1233488" y="2043113"/>
            <a:ext cx="10515600" cy="1325562"/>
          </a:xfrm>
        </p:spPr>
        <p:txBody>
          <a:bodyPr rtlCol="0">
            <a:normAutofit/>
          </a:bodyPr>
          <a:lstStyle/>
          <a:p>
            <a:pPr eaLnBrk="1" fontAlgn="auto" hangingPunct="1">
              <a:spcAft>
                <a:spcPts val="0"/>
              </a:spcAft>
              <a:defRPr/>
            </a:pPr>
            <a:r>
              <a:rPr lang="en-US" sz="3600" b="1" dirty="0">
                <a:solidFill>
                  <a:srgbClr val="002060"/>
                </a:solidFill>
                <a:latin typeface="+mn-lt"/>
              </a:rPr>
              <a:t>DDS - Data Distribution Service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864C09-DEBA-C0D9-BB10-47D42D9E84F8}"/>
              </a:ext>
            </a:extLst>
          </p:cNvPr>
          <p:cNvSpPr>
            <a:spLocks noGrp="1"/>
          </p:cNvSpPr>
          <p:nvPr>
            <p:ph type="title"/>
          </p:nvPr>
        </p:nvSpPr>
        <p:spPr/>
        <p:txBody>
          <a:bodyPr/>
          <a:lstStyle/>
          <a:p>
            <a:r>
              <a:rPr lang="en-US" dirty="0"/>
              <a:t>DDS</a:t>
            </a:r>
            <a:endParaRPr lang="en-IN" dirty="0"/>
          </a:p>
        </p:txBody>
      </p:sp>
      <p:sp>
        <p:nvSpPr>
          <p:cNvPr id="3" name="Content Placeholder 2">
            <a:extLst>
              <a:ext uri="{FF2B5EF4-FFF2-40B4-BE49-F238E27FC236}">
                <a16:creationId xmlns="" xmlns:a16="http://schemas.microsoft.com/office/drawing/2014/main" id="{87EE7E15-5B10-BA89-7690-7D3285EFA29E}"/>
              </a:ext>
            </a:extLst>
          </p:cNvPr>
          <p:cNvSpPr>
            <a:spLocks noGrp="1"/>
          </p:cNvSpPr>
          <p:nvPr>
            <p:ph idx="1"/>
          </p:nvPr>
        </p:nvSpPr>
        <p:spPr>
          <a:xfrm>
            <a:off x="838200" y="1489435"/>
            <a:ext cx="10515600" cy="4687528"/>
          </a:xfrm>
        </p:spPr>
        <p:txBody>
          <a:bodyPr>
            <a:normAutofit/>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DDS is another publish-subscribe protocol, but it is different from MQTT which connects them to server but here DDS protocol is a Broker-less architecture that’s why it is a high speed and high-performance protocol than MQTT as it is not dependent upon any intermediary system. </a:t>
            </a:r>
          </a:p>
          <a:p>
            <a:r>
              <a:rPr lang="en-US" dirty="0">
                <a:effectLst/>
                <a:latin typeface="Times New Roman" panose="02020603050405020304" pitchFamily="18" charset="0"/>
                <a:ea typeface="Calibri" panose="020F0502020204030204" pitchFamily="34" charset="0"/>
                <a:cs typeface="Times New Roman" panose="02020603050405020304" pitchFamily="18" charset="0"/>
              </a:rPr>
              <a:t>It is designed by the OMG (Object Management Group) for device-to-device communications. </a:t>
            </a:r>
          </a:p>
          <a:p>
            <a:r>
              <a:rPr lang="en-US" dirty="0">
                <a:effectLst/>
                <a:latin typeface="Times New Roman" panose="02020603050405020304" pitchFamily="18" charset="0"/>
                <a:ea typeface="Calibri" panose="020F0502020204030204" pitchFamily="34" charset="0"/>
                <a:cs typeface="Times New Roman" panose="02020603050405020304" pitchFamily="18" charset="0"/>
              </a:rPr>
              <a:t>This protocol has two fundamental sublayers i.e., Data-Centric Publish-Subscribe (DCPS) and Data Local Reconstruction Layer (DLRL). </a:t>
            </a:r>
            <a:endParaRPr lang="en-IN" dirty="0"/>
          </a:p>
        </p:txBody>
      </p:sp>
    </p:spTree>
    <p:extLst>
      <p:ext uri="{BB962C8B-B14F-4D97-AF65-F5344CB8AC3E}">
        <p14:creationId xmlns:p14="http://schemas.microsoft.com/office/powerpoint/2010/main" val="1051489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864C09-DEBA-C0D9-BB10-47D42D9E84F8}"/>
              </a:ext>
            </a:extLst>
          </p:cNvPr>
          <p:cNvSpPr>
            <a:spLocks noGrp="1"/>
          </p:cNvSpPr>
          <p:nvPr>
            <p:ph type="title"/>
          </p:nvPr>
        </p:nvSpPr>
        <p:spPr/>
        <p:txBody>
          <a:bodyPr/>
          <a:lstStyle/>
          <a:p>
            <a:r>
              <a:rPr lang="en-US" dirty="0"/>
              <a:t>DDS</a:t>
            </a:r>
            <a:endParaRPr lang="en-IN" dirty="0"/>
          </a:p>
        </p:txBody>
      </p:sp>
      <p:sp>
        <p:nvSpPr>
          <p:cNvPr id="3" name="Content Placeholder 2">
            <a:extLst>
              <a:ext uri="{FF2B5EF4-FFF2-40B4-BE49-F238E27FC236}">
                <a16:creationId xmlns="" xmlns:a16="http://schemas.microsoft.com/office/drawing/2014/main" id="{87EE7E15-5B10-BA89-7690-7D3285EFA29E}"/>
              </a:ext>
            </a:extLst>
          </p:cNvPr>
          <p:cNvSpPr>
            <a:spLocks noGrp="1"/>
          </p:cNvSpPr>
          <p:nvPr>
            <p:ph idx="1"/>
          </p:nvPr>
        </p:nvSpPr>
        <p:spPr/>
        <p:txBody>
          <a:bodyPr/>
          <a:lstStyle/>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The DCPS layer</a:t>
            </a:r>
            <a:r>
              <a:rPr lang="en-US" sz="3200" b="0" dirty="0">
                <a:solidFill>
                  <a:srgbClr val="000000"/>
                </a:solidFill>
                <a:effectLst/>
                <a:latin typeface="Times New Roman" panose="02020603050405020304" pitchFamily="18" charset="0"/>
                <a:ea typeface="Calibri" panose="020F0502020204030204" pitchFamily="34" charset="0"/>
              </a:rPr>
              <a:t> is a standard API for a data-centric, topic-based, and real-time publish/subscribe layer. The function of this layer is to deliver information to subscribers. </a:t>
            </a:r>
          </a:p>
          <a:p>
            <a:endParaRPr lang="en-US" sz="3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3200" dirty="0">
                <a:latin typeface="Times New Roman" panose="02020603050405020304" pitchFamily="18" charset="0"/>
                <a:ea typeface="Calibri" panose="020F0502020204030204" pitchFamily="34" charset="0"/>
                <a:cs typeface="Times New Roman" panose="02020603050405020304" pitchFamily="18" charset="0"/>
              </a:rPr>
              <a:t>The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DLRL layer is responsible for simple integration of DDS in application layer, but it is optional. </a:t>
            </a:r>
            <a:r>
              <a:rPr lang="en-US" sz="3200" b="0" dirty="0">
                <a:solidFill>
                  <a:srgbClr val="000000"/>
                </a:solidFill>
                <a:effectLst/>
                <a:latin typeface="Times New Roman" panose="02020603050405020304" pitchFamily="18" charset="0"/>
                <a:ea typeface="Calibri" panose="020F0502020204030204" pitchFamily="34" charset="0"/>
              </a:rPr>
              <a:t>Its function is to provide an interface to DCPS functionalities. This enables sharing of distributed data among devices that are IoT enables.</a:t>
            </a:r>
            <a:endParaRPr lang="en-IN" sz="3200" b="1" dirty="0">
              <a:effectLst/>
              <a:latin typeface="Times New Roman" panose="02020603050405020304" pitchFamily="18" charset="0"/>
              <a:ea typeface="Times New Roman" panose="02020603050405020304" pitchFamily="18" charset="0"/>
            </a:endParaRPr>
          </a:p>
          <a:p>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493905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909DED-AD21-A067-61D4-AEDB19555C18}"/>
              </a:ext>
            </a:extLst>
          </p:cNvPr>
          <p:cNvSpPr>
            <a:spLocks noGrp="1"/>
          </p:cNvSpPr>
          <p:nvPr>
            <p:ph type="title"/>
          </p:nvPr>
        </p:nvSpPr>
        <p:spPr/>
        <p:txBody>
          <a:bodyPr rtlCol="0">
            <a:normAutofit/>
          </a:bodyPr>
          <a:lstStyle/>
          <a:p>
            <a:pPr eaLnBrk="1" fontAlgn="auto" hangingPunct="1">
              <a:spcAft>
                <a:spcPts val="0"/>
              </a:spcAft>
              <a:defRPr/>
            </a:pPr>
            <a:r>
              <a:rPr lang="en-US" dirty="0">
                <a:solidFill>
                  <a:srgbClr val="002060"/>
                </a:solidFill>
                <a:latin typeface="+mn-lt"/>
              </a:rPr>
              <a:t>DDS Architecture</a:t>
            </a:r>
          </a:p>
        </p:txBody>
      </p:sp>
      <p:pic>
        <p:nvPicPr>
          <p:cNvPr id="100355" name="Content Placeholder 4">
            <a:extLst>
              <a:ext uri="{FF2B5EF4-FFF2-40B4-BE49-F238E27FC236}">
                <a16:creationId xmlns="" xmlns:a16="http://schemas.microsoft.com/office/drawing/2014/main" id="{4A0EB86E-2369-8A90-89C6-7F95FAF657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9175" y="1825625"/>
            <a:ext cx="7613650" cy="4351338"/>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F9AB6D-444E-13A2-4FB2-68999CC7601F}"/>
              </a:ext>
            </a:extLst>
          </p:cNvPr>
          <p:cNvSpPr>
            <a:spLocks noGrp="1"/>
          </p:cNvSpPr>
          <p:nvPr>
            <p:ph type="title"/>
          </p:nvPr>
        </p:nvSpPr>
        <p:spPr/>
        <p:txBody>
          <a:bodyPr rtlCol="0">
            <a:normAutofit/>
          </a:bodyPr>
          <a:lstStyle/>
          <a:p>
            <a:pPr eaLnBrk="1" fontAlgn="auto" hangingPunct="1">
              <a:spcAft>
                <a:spcPts val="0"/>
              </a:spcAft>
              <a:defRPr/>
            </a:pPr>
            <a:r>
              <a:rPr lang="en-US" dirty="0">
                <a:solidFill>
                  <a:srgbClr val="002060"/>
                </a:solidFill>
                <a:latin typeface="+mn-lt"/>
              </a:rPr>
              <a:t>DDS Architecture</a:t>
            </a:r>
          </a:p>
        </p:txBody>
      </p:sp>
      <p:pic>
        <p:nvPicPr>
          <p:cNvPr id="101379" name="Content Placeholder 3">
            <a:extLst>
              <a:ext uri="{FF2B5EF4-FFF2-40B4-BE49-F238E27FC236}">
                <a16:creationId xmlns="" xmlns:a16="http://schemas.microsoft.com/office/drawing/2014/main" id="{55462A08-FE8C-49BB-1D60-9500B3071A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52550" y="1825625"/>
            <a:ext cx="9486900" cy="4351338"/>
          </a:xfr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1A23C98-2212-F0AB-F730-A235F2D0B548}"/>
              </a:ext>
            </a:extLst>
          </p:cNvPr>
          <p:cNvSpPr>
            <a:spLocks noGrp="1"/>
          </p:cNvSpPr>
          <p:nvPr>
            <p:ph idx="1"/>
          </p:nvPr>
        </p:nvSpPr>
        <p:spPr/>
        <p:txBody>
          <a:bodyPr/>
          <a:lstStyle/>
          <a:p>
            <a:endParaRPr lang="en-IN" dirty="0"/>
          </a:p>
          <a:p>
            <a:pPr marL="0" indent="0" algn="ctr">
              <a:buNone/>
            </a:pPr>
            <a:endParaRPr lang="en-IN" sz="3600" b="1" dirty="0">
              <a:solidFill>
                <a:srgbClr val="002060"/>
              </a:solidFill>
              <a:latin typeface="+mj-lt"/>
              <a:ea typeface="+mj-ea"/>
              <a:cs typeface="+mj-cs"/>
            </a:endParaRPr>
          </a:p>
          <a:p>
            <a:pPr marL="0" indent="0" algn="ctr">
              <a:buNone/>
            </a:pPr>
            <a:r>
              <a:rPr lang="en-IN" sz="3600" b="1" dirty="0">
                <a:solidFill>
                  <a:srgbClr val="002060"/>
                </a:solidFill>
                <a:latin typeface="+mj-lt"/>
                <a:ea typeface="+mj-ea"/>
                <a:cs typeface="+mj-cs"/>
              </a:rPr>
              <a:t>HTTP -  </a:t>
            </a:r>
            <a:r>
              <a:rPr lang="en-US" sz="3600" b="1" dirty="0">
                <a:solidFill>
                  <a:srgbClr val="002060"/>
                </a:solidFill>
                <a:latin typeface="+mj-lt"/>
                <a:ea typeface="+mj-ea"/>
                <a:cs typeface="+mj-cs"/>
              </a:rPr>
              <a:t>Hyper Text Transfer Protocol</a:t>
            </a:r>
            <a:endParaRPr lang="en-IN" sz="3600" b="1" dirty="0">
              <a:solidFill>
                <a:srgbClr val="002060"/>
              </a:solidFill>
              <a:latin typeface="+mj-lt"/>
              <a:ea typeface="+mj-ea"/>
              <a:cs typeface="+mj-cs"/>
            </a:endParaRPr>
          </a:p>
          <a:p>
            <a:endParaRPr lang="en-IN" dirty="0"/>
          </a:p>
        </p:txBody>
      </p:sp>
    </p:spTree>
    <p:extLst>
      <p:ext uri="{BB962C8B-B14F-4D97-AF65-F5344CB8AC3E}">
        <p14:creationId xmlns:p14="http://schemas.microsoft.com/office/powerpoint/2010/main" val="2902466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F325DF-5840-D510-D126-CE20FA4CEA34}"/>
              </a:ext>
            </a:extLst>
          </p:cNvPr>
          <p:cNvSpPr>
            <a:spLocks noGrp="1"/>
          </p:cNvSpPr>
          <p:nvPr>
            <p:ph type="title"/>
          </p:nvPr>
        </p:nvSpPr>
        <p:spPr/>
        <p:txBody>
          <a:bodyPr/>
          <a:lstStyle/>
          <a:p>
            <a:r>
              <a:rPr lang="en-US" dirty="0"/>
              <a:t>HTTP</a:t>
            </a:r>
            <a:endParaRPr lang="en-IN" dirty="0"/>
          </a:p>
        </p:txBody>
      </p:sp>
      <p:sp>
        <p:nvSpPr>
          <p:cNvPr id="3" name="Content Placeholder 2">
            <a:extLst>
              <a:ext uri="{FF2B5EF4-FFF2-40B4-BE49-F238E27FC236}">
                <a16:creationId xmlns="" xmlns:a16="http://schemas.microsoft.com/office/drawing/2014/main" id="{FC629AD3-D9DE-406B-6945-7D2D4E237F0C}"/>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HTTP (Hyper Text Transfer Protocol) is an application-layer protocol used for communicating between a client and a server.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HTTP is a request/response protocol. It specifies what clients can send to a server, and what they can expect to receive back</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Originally HTTP was intended to transfer HTML documents from servers to browsers, but it’s now used for many different kinds of media.</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1998359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91AB9F-EB8C-7C9F-A8BF-C01B29841229}"/>
              </a:ext>
            </a:extLst>
          </p:cNvPr>
          <p:cNvSpPr>
            <a:spLocks noGrp="1"/>
          </p:cNvSpPr>
          <p:nvPr>
            <p:ph type="title"/>
          </p:nvPr>
        </p:nvSpPr>
        <p:spPr/>
        <p:txBody>
          <a:bodyPr/>
          <a:lstStyle/>
          <a:p>
            <a:r>
              <a:rPr lang="en-US" dirty="0"/>
              <a:t>HTTP Basic Architecture</a:t>
            </a:r>
            <a:endParaRPr lang="en-IN" dirty="0"/>
          </a:p>
        </p:txBody>
      </p:sp>
      <p:pic>
        <p:nvPicPr>
          <p:cNvPr id="4" name="Content Placeholder 3" descr="Diagram&#10;&#10;Description automatically generated">
            <a:extLst>
              <a:ext uri="{FF2B5EF4-FFF2-40B4-BE49-F238E27FC236}">
                <a16:creationId xmlns="" xmlns:a16="http://schemas.microsoft.com/office/drawing/2014/main" id="{D43D65D2-C184-9C87-89E0-BE0A4FA0D93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7979" y="1825625"/>
            <a:ext cx="5948314" cy="4351338"/>
          </a:xfrm>
          <a:prstGeom prst="rect">
            <a:avLst/>
          </a:prstGeom>
          <a:noFill/>
          <a:ln>
            <a:noFill/>
          </a:ln>
        </p:spPr>
      </p:pic>
    </p:spTree>
    <p:extLst>
      <p:ext uri="{BB962C8B-B14F-4D97-AF65-F5344CB8AC3E}">
        <p14:creationId xmlns:p14="http://schemas.microsoft.com/office/powerpoint/2010/main" val="5401811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B08650-E28A-CBD0-F03A-19F775CBDD52}"/>
              </a:ext>
            </a:extLst>
          </p:cNvPr>
          <p:cNvSpPr>
            <a:spLocks noGrp="1"/>
          </p:cNvSpPr>
          <p:nvPr>
            <p:ph type="title"/>
          </p:nvPr>
        </p:nvSpPr>
        <p:spPr/>
        <p:txBody>
          <a:bodyPr/>
          <a:lstStyle/>
          <a:p>
            <a:r>
              <a:rPr lang="en-US" dirty="0"/>
              <a:t>HTTP</a:t>
            </a:r>
            <a:endParaRPr lang="en-IN" dirty="0"/>
          </a:p>
        </p:txBody>
      </p:sp>
      <p:sp>
        <p:nvSpPr>
          <p:cNvPr id="3" name="Content Placeholder 2">
            <a:extLst>
              <a:ext uri="{FF2B5EF4-FFF2-40B4-BE49-F238E27FC236}">
                <a16:creationId xmlns="" xmlns:a16="http://schemas.microsoft.com/office/drawing/2014/main" id="{0F3D8E34-A32F-F5B6-3C21-6486C0A057FD}"/>
              </a:ext>
            </a:extLst>
          </p:cNvPr>
          <p:cNvSpPr>
            <a:spLocks noGrp="1"/>
          </p:cNvSpPr>
          <p:nvPr>
            <p:ph idx="1"/>
          </p:nvPr>
        </p:nvSpPr>
        <p:spPr>
          <a:xfrm>
            <a:off x="838200" y="1300899"/>
            <a:ext cx="10515600" cy="4876064"/>
          </a:xfrm>
        </p:spPr>
        <p:txBody>
          <a:bodyPr/>
          <a:lstStyle/>
          <a:p>
            <a:r>
              <a:rPr lang="en-US" sz="3200" dirty="0"/>
              <a:t>The HTTP protocol is a request/response protocol based on the client/server-based architecture where web browsers, robots and search engines, etc. act like HTTP clients, and the Web server acts as a server.</a:t>
            </a:r>
          </a:p>
          <a:p>
            <a:r>
              <a:rPr lang="en-US" sz="3200" dirty="0"/>
              <a:t>Client</a:t>
            </a:r>
          </a:p>
          <a:p>
            <a:pPr marL="0" indent="0">
              <a:buNone/>
            </a:pPr>
            <a:r>
              <a:rPr lang="en-US" sz="3200" dirty="0"/>
              <a:t>The HTTP client sends a request to the server in the form of a request method, URI, and protocol version, followed by a MIME-like message containing request modifiers, client information, and possible body content over a TCP/IP connection.</a:t>
            </a:r>
          </a:p>
          <a:p>
            <a:endParaRPr lang="en-IN" dirty="0"/>
          </a:p>
        </p:txBody>
      </p:sp>
    </p:spTree>
    <p:extLst>
      <p:ext uri="{BB962C8B-B14F-4D97-AF65-F5344CB8AC3E}">
        <p14:creationId xmlns:p14="http://schemas.microsoft.com/office/powerpoint/2010/main" val="2416512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C8FA7E1-515C-39B9-06AB-7DD818691E25}"/>
              </a:ext>
            </a:extLst>
          </p:cNvPr>
          <p:cNvSpPr>
            <a:spLocks noGrp="1"/>
          </p:cNvSpPr>
          <p:nvPr>
            <p:ph idx="1"/>
          </p:nvPr>
        </p:nvSpPr>
        <p:spPr>
          <a:xfrm>
            <a:off x="848412" y="782425"/>
            <a:ext cx="10505388" cy="5394538"/>
          </a:xfrm>
        </p:spPr>
        <p:txBody>
          <a:bodyPr/>
          <a:lstStyle/>
          <a:p>
            <a:pPr>
              <a:lnSpc>
                <a:spcPct val="107000"/>
              </a:lnSpc>
              <a:spcAft>
                <a:spcPts val="800"/>
              </a:spcAft>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Server</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The HTTP server responds with a status line, including the message's protocol version and a success or error code, followed by a MIME-like message containing server information, entity meta information, and possible entity-body content.</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00976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4432</Words>
  <Application>Microsoft Office PowerPoint</Application>
  <PresentationFormat>Widescreen</PresentationFormat>
  <Paragraphs>474</Paragraphs>
  <Slides>126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126</vt:i4>
      </vt:variant>
    </vt:vector>
  </HeadingPairs>
  <TitlesOfParts>
    <vt:vector size="135" baseType="lpstr">
      <vt:lpstr>Arial</vt:lpstr>
      <vt:lpstr>Calibri</vt:lpstr>
      <vt:lpstr>Calibri Light</vt:lpstr>
      <vt:lpstr>新細明體</vt:lpstr>
      <vt:lpstr>roboto</vt:lpstr>
      <vt:lpstr>Segoe UI</vt:lpstr>
      <vt:lpstr>Symbol</vt:lpstr>
      <vt:lpstr>Times New Roman</vt:lpstr>
      <vt:lpstr>Office Theme</vt:lpstr>
      <vt:lpstr>CONTROL UNITS</vt:lpstr>
      <vt:lpstr>TOPICS TO BE COVERED</vt:lpstr>
      <vt:lpstr>Bluetooth: </vt:lpstr>
      <vt:lpstr>Bluetooth Architecture: </vt:lpstr>
      <vt:lpstr>Bluetooth protocol stack: </vt:lpstr>
      <vt:lpstr>PowerPoint Presentation</vt:lpstr>
      <vt:lpstr>PowerPoint Presentation</vt:lpstr>
      <vt:lpstr>PowerPoint Presentation</vt:lpstr>
      <vt:lpstr>ZigBee</vt:lpstr>
      <vt:lpstr>Architecture of Zigbee: </vt:lpstr>
      <vt:lpstr>Physical Layer: </vt:lpstr>
      <vt:lpstr>Medium Access Control or MAC Layer: </vt:lpstr>
      <vt:lpstr>Medium Access Control or MAC Layer: </vt:lpstr>
      <vt:lpstr>Network Layer: </vt:lpstr>
      <vt:lpstr>Network Layer: </vt:lpstr>
      <vt:lpstr>Network Layer: </vt:lpstr>
      <vt:lpstr>Application Layer: </vt:lpstr>
      <vt:lpstr>Application Support Sub Layer (APS)</vt:lpstr>
      <vt:lpstr>Application Support Sub Layer (APS)</vt:lpstr>
      <vt:lpstr>Application Framework</vt:lpstr>
      <vt:lpstr>Wi-Fi</vt:lpstr>
      <vt:lpstr>IEEE 802.11 Architecture</vt:lpstr>
      <vt:lpstr>IEEE 802.11 Architecture</vt:lpstr>
      <vt:lpstr>802.11 networks modes</vt:lpstr>
      <vt:lpstr>802.11 networks modes</vt:lpstr>
      <vt:lpstr>802.11 Protocol Entities</vt:lpstr>
      <vt:lpstr>802.11 Protocol Architecture</vt:lpstr>
      <vt:lpstr>802.11 Protocol Architecture (cont.)</vt:lpstr>
      <vt:lpstr>GPS</vt:lpstr>
      <vt:lpstr>GPS</vt:lpstr>
      <vt:lpstr>Architecture of GPS:</vt:lpstr>
      <vt:lpstr>Space segment:                                           </vt:lpstr>
      <vt:lpstr>Space segment:                                           </vt:lpstr>
      <vt:lpstr>Space segment: </vt:lpstr>
      <vt:lpstr>Control Segment:</vt:lpstr>
      <vt:lpstr>Control Segment:</vt:lpstr>
      <vt:lpstr>Control Segment:</vt:lpstr>
      <vt:lpstr>User Segment: </vt:lpstr>
      <vt:lpstr>Simplified IoT System Architecture</vt:lpstr>
      <vt:lpstr>IoT Levels</vt:lpstr>
      <vt:lpstr>Protocols in Complex systems </vt:lpstr>
      <vt:lpstr>IoT Protocol Stack</vt:lpstr>
      <vt:lpstr>IoT Protocols and Standards</vt:lpstr>
      <vt:lpstr>Standardized IoT Protocols </vt:lpstr>
      <vt:lpstr>IoT Protocols</vt:lpstr>
      <vt:lpstr>IoT Protocol Stack</vt:lpstr>
      <vt:lpstr>IoT Application Layer Protocols</vt:lpstr>
      <vt:lpstr>IoT Messaging Protocols</vt:lpstr>
      <vt:lpstr>IoT Messaging Protocols</vt:lpstr>
      <vt:lpstr>IoT Messaging Protocols</vt:lpstr>
      <vt:lpstr>IoT Messaging Protocols</vt:lpstr>
      <vt:lpstr>Where to find the specifications?</vt:lpstr>
      <vt:lpstr>Application layer protocols main features comparison </vt:lpstr>
      <vt:lpstr>MQTT - Message Queueing Telemetry Transport </vt:lpstr>
      <vt:lpstr>MQTT in the world of IoT </vt:lpstr>
      <vt:lpstr>MQTT Architecture</vt:lpstr>
      <vt:lpstr>MQTT Communication Pattern </vt:lpstr>
      <vt:lpstr>MQTT Components</vt:lpstr>
      <vt:lpstr>MQTT Packet Format</vt:lpstr>
      <vt:lpstr>MQTT Open Connection</vt:lpstr>
      <vt:lpstr>MQTT Publishing </vt:lpstr>
      <vt:lpstr>Quality of Service (QoS) in MQTT</vt:lpstr>
      <vt:lpstr>When you talk about QoS in MQTT, you need to consider the two sides of message delivery:</vt:lpstr>
      <vt:lpstr>MQTT QoS 0: “at most once” </vt:lpstr>
      <vt:lpstr>MQTT QoS 1: “at least once” </vt:lpstr>
      <vt:lpstr>MQTT QoS 1: “at least once” </vt:lpstr>
      <vt:lpstr>MQTT QoS 2: “exactly once” </vt:lpstr>
      <vt:lpstr>MQTT QoS 2: “exactly once” </vt:lpstr>
      <vt:lpstr>MQTT QoS 2: “exactly once” </vt:lpstr>
      <vt:lpstr>CoAP - Constrained Application Protocol</vt:lpstr>
      <vt:lpstr>The main features of CoAP protocols are:</vt:lpstr>
      <vt:lpstr>CoAP Architecture</vt:lpstr>
      <vt:lpstr>CoAP Message Semantics</vt:lpstr>
      <vt:lpstr>CoAP supports four different message types:</vt:lpstr>
      <vt:lpstr>CoAP Messages Model</vt:lpstr>
      <vt:lpstr>a Rest message (RST)</vt:lpstr>
      <vt:lpstr>Non-confirmable (NON) messages</vt:lpstr>
      <vt:lpstr>CoAp Request/Response Model</vt:lpstr>
      <vt:lpstr>CoAp Request/Response Model</vt:lpstr>
      <vt:lpstr>NON-confirmable message</vt:lpstr>
      <vt:lpstr>XMPP - eXtensible Messaging and Presence Protocol</vt:lpstr>
      <vt:lpstr>XMPP - eXtensible Messaging and Presence Protocol</vt:lpstr>
      <vt:lpstr>XMPP Architecture</vt:lpstr>
      <vt:lpstr>XMPP Architecture</vt:lpstr>
      <vt:lpstr>XMPP Architecture</vt:lpstr>
      <vt:lpstr>AMQP - Advanced Message Queueing Protocol</vt:lpstr>
      <vt:lpstr>AMQP Architecture</vt:lpstr>
      <vt:lpstr>AMQP</vt:lpstr>
      <vt:lpstr>AMQP</vt:lpstr>
      <vt:lpstr>DDS - Data Distribution Service</vt:lpstr>
      <vt:lpstr>DDS</vt:lpstr>
      <vt:lpstr>DDS</vt:lpstr>
      <vt:lpstr>DDS Architecture</vt:lpstr>
      <vt:lpstr>DDS Architecture</vt:lpstr>
      <vt:lpstr>PowerPoint Presentation</vt:lpstr>
      <vt:lpstr>HTTP</vt:lpstr>
      <vt:lpstr>HTTP Basic Architecture</vt:lpstr>
      <vt:lpstr>HTTP</vt:lpstr>
      <vt:lpstr>PowerPoint Presentation</vt:lpstr>
      <vt:lpstr>HTTP Transactions</vt:lpstr>
      <vt:lpstr>Messages</vt:lpstr>
      <vt:lpstr>Request Message: </vt:lpstr>
      <vt:lpstr>Response Message: </vt:lpstr>
      <vt:lpstr>Uniform Resource Locator (URL)</vt:lpstr>
      <vt:lpstr>Uniform Resource Locator (URL)</vt:lpstr>
      <vt:lpstr>URL</vt:lpstr>
      <vt:lpstr>URL</vt:lpstr>
      <vt:lpstr>What is IP</vt:lpstr>
      <vt:lpstr>What is IP</vt:lpstr>
      <vt:lpstr>What is IPv4?</vt:lpstr>
      <vt:lpstr>What is IPv4?</vt:lpstr>
      <vt:lpstr>To obtain the binary representation of the IP address:66.94.29.13</vt:lpstr>
      <vt:lpstr>To obtain the binary representation of the IP address:66.94.29.13</vt:lpstr>
      <vt:lpstr>To obtain the binary representation of the IP address:66.94.29.13</vt:lpstr>
      <vt:lpstr>To obtain the binary representation of the IP address:66.94.29.13</vt:lpstr>
      <vt:lpstr>What is IPv6?</vt:lpstr>
      <vt:lpstr>What is IPv6</vt:lpstr>
      <vt:lpstr>6LoWPAN</vt:lpstr>
      <vt:lpstr>6LoWPAN</vt:lpstr>
      <vt:lpstr>6LoWPAN</vt:lpstr>
      <vt:lpstr>6LoWPAN</vt:lpstr>
      <vt:lpstr>IoT WIRED COMMUNICATION</vt:lpstr>
      <vt:lpstr>IoT WIRED COMMUNICATION</vt:lpstr>
      <vt:lpstr>IoT WIRED COMMUNICATION</vt:lpstr>
      <vt:lpstr>IoT POWER SOURCES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UNITS</dc:title>
  <dc:creator>NAGARUJU SONTI</dc:creator>
  <cp:lastModifiedBy>AMULYA</cp:lastModifiedBy>
  <cp:revision>32</cp:revision>
  <dcterms:created xsi:type="dcterms:W3CDTF">2022-07-20T10:19:04Z</dcterms:created>
  <dcterms:modified xsi:type="dcterms:W3CDTF">2023-12-28T08:34:21Z</dcterms:modified>
</cp:coreProperties>
</file>